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6" r:id="rId5"/>
  </p:sldIdLst>
  <p:sldSz cx="7561263" cy="10693400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FF"/>
    <a:srgbClr val="33CC33"/>
    <a:srgbClr val="CC0000"/>
    <a:srgbClr val="006600"/>
    <a:srgbClr val="008000"/>
    <a:srgbClr val="66FF66"/>
    <a:srgbClr val="00CC00"/>
    <a:srgbClr val="FFC5FF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469" y="1627"/>
      </p:cViewPr>
      <p:guideLst>
        <p:guide orient="horz" pos="3368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6967"/>
          </a:xfrm>
          <a:prstGeom prst="rect">
            <a:avLst/>
          </a:prstGeom>
        </p:spPr>
        <p:txBody>
          <a:bodyPr vert="horz" lIns="91539" tIns="45769" rIns="91539" bIns="457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0" y="1"/>
            <a:ext cx="2949787" cy="496967"/>
          </a:xfrm>
          <a:prstGeom prst="rect">
            <a:avLst/>
          </a:prstGeom>
        </p:spPr>
        <p:txBody>
          <a:bodyPr vert="horz" lIns="91539" tIns="45769" rIns="91539" bIns="45769" rtlCol="0"/>
          <a:lstStyle>
            <a:lvl1pPr algn="r">
              <a:defRPr sz="1200"/>
            </a:lvl1pPr>
          </a:lstStyle>
          <a:p>
            <a:fld id="{BF9C92B6-F11C-41C9-8BCF-244124D64897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2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9" tIns="45769" rIns="91539" bIns="4576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1539" tIns="45769" rIns="91539" bIns="4576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6967"/>
          </a:xfrm>
          <a:prstGeom prst="rect">
            <a:avLst/>
          </a:prstGeom>
        </p:spPr>
        <p:txBody>
          <a:bodyPr vert="horz" lIns="91539" tIns="45769" rIns="91539" bIns="457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7" cy="496967"/>
          </a:xfrm>
          <a:prstGeom prst="rect">
            <a:avLst/>
          </a:prstGeom>
        </p:spPr>
        <p:txBody>
          <a:bodyPr vert="horz" lIns="91539" tIns="45769" rIns="91539" bIns="45769" rtlCol="0" anchor="b"/>
          <a:lstStyle>
            <a:lvl1pPr algn="r">
              <a:defRPr sz="1200"/>
            </a:lvl1pPr>
          </a:lstStyle>
          <a:p>
            <a:fld id="{112AF161-D8AF-4E43-99BE-60923BD69E8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2075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2AF161-D8AF-4E43-99BE-60923BD69E8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669CD-8A8D-488C-A36E-2A39534DDF2F}" type="datetimeFigureOut">
              <a:rPr kumimoji="1" lang="ja-JP" altLang="en-US" smtClean="0"/>
              <a:pPr/>
              <a:t>2012/11/24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1D2-6D31-4704-97AE-1C87B42A6F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"/>
            <a:ext cx="7561263" cy="863697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ja-JP" altLang="en-US" sz="3000" b="1" dirty="0" smtClean="0"/>
              <a:t>　 　</a:t>
            </a:r>
            <a:r>
              <a:rPr lang="ja-JP" altLang="en-US" sz="3500" b="1" dirty="0" smtClean="0"/>
              <a:t>あえ</a:t>
            </a:r>
            <a:r>
              <a:rPr lang="ja-JP" altLang="en-US" sz="3500" b="1" dirty="0" err="1" smtClean="0"/>
              <a:t>りあ</a:t>
            </a:r>
            <a:r>
              <a:rPr lang="ja-JP" altLang="en-US" sz="3500" b="1" dirty="0" smtClean="0"/>
              <a:t>遠野   </a:t>
            </a:r>
            <a:r>
              <a:rPr lang="ja-JP" altLang="en-US" sz="4400" b="1" dirty="0" smtClean="0">
                <a:latin typeface="ＭＳ Ｐ明朝" pitchFamily="18" charset="-128"/>
                <a:ea typeface="ＭＳ Ｐ明朝" pitchFamily="18" charset="-128"/>
              </a:rPr>
              <a:t>冬</a:t>
            </a:r>
            <a:r>
              <a:rPr lang="ja-JP" altLang="en-US" sz="2600" b="1" dirty="0" smtClean="0">
                <a:latin typeface="ＭＳ Ｐ明朝" pitchFamily="18" charset="-128"/>
                <a:ea typeface="ＭＳ Ｐ明朝" pitchFamily="18" charset="-128"/>
              </a:rPr>
              <a:t>  </a:t>
            </a:r>
            <a:r>
              <a:rPr lang="ja-JP" altLang="en-US" sz="3900" b="1" dirty="0" smtClean="0"/>
              <a:t>イベント情報</a:t>
            </a:r>
            <a:endParaRPr lang="en-US" altLang="ja-JP" sz="3900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5737" y="9399725"/>
            <a:ext cx="1880243" cy="40831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9757286"/>
            <a:ext cx="7594171" cy="934104"/>
          </a:xfrm>
          <a:prstGeom prst="rect">
            <a:avLst/>
          </a:prstGeom>
          <a:solidFill>
            <a:srgbClr val="006600"/>
          </a:solidFill>
          <a:ln>
            <a:solidFill>
              <a:schemeClr val="bg1"/>
            </a:solidFill>
          </a:ln>
        </p:spPr>
        <p:txBody>
          <a:bodyPr wrap="square" lIns="99569" tIns="49785" rIns="99569" bIns="49785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100" b="1" dirty="0" smtClean="0"/>
              <a:t>  </a:t>
            </a:r>
            <a:r>
              <a:rPr lang="ja-JP" altLang="en-US" sz="1100" b="1" dirty="0" smtClean="0">
                <a:solidFill>
                  <a:schemeClr val="bg1"/>
                </a:solidFill>
              </a:rPr>
              <a:t>ご予約・お問い合わせは・・・</a:t>
            </a:r>
            <a:r>
              <a:rPr lang="ja-JP" altLang="en-US" sz="1300" b="1" dirty="0" smtClean="0"/>
              <a:t>　　　　　    </a:t>
            </a:r>
            <a:r>
              <a:rPr lang="ja-JP" altLang="en-US" sz="1100" b="1" dirty="0" smtClean="0">
                <a:solidFill>
                  <a:schemeClr val="bg1"/>
                </a:solidFill>
                <a:latin typeface="+mn-ea"/>
              </a:rPr>
              <a:t>〒</a:t>
            </a:r>
            <a:r>
              <a:rPr lang="en-US" altLang="ja-JP" sz="1100" b="1" dirty="0" smtClean="0">
                <a:solidFill>
                  <a:schemeClr val="bg1"/>
                </a:solidFill>
                <a:latin typeface="+mn-ea"/>
              </a:rPr>
              <a:t>028-0524</a:t>
            </a:r>
            <a:r>
              <a:rPr lang="ja-JP" altLang="en-US" sz="1100" b="1" dirty="0" smtClean="0">
                <a:solidFill>
                  <a:schemeClr val="bg1"/>
                </a:solidFill>
                <a:latin typeface="+mn-ea"/>
              </a:rPr>
              <a:t>　岩手県遠野市新町</a:t>
            </a:r>
            <a:r>
              <a:rPr lang="en-US" altLang="ja-JP" sz="1100" b="1" dirty="0" smtClean="0">
                <a:solidFill>
                  <a:schemeClr val="bg1"/>
                </a:solidFill>
                <a:latin typeface="+mn-ea"/>
              </a:rPr>
              <a:t>1-10</a:t>
            </a:r>
          </a:p>
          <a:p>
            <a:pPr>
              <a:lnSpc>
                <a:spcPts val="2178"/>
              </a:lnSpc>
            </a:pPr>
            <a:r>
              <a:rPr lang="ja-JP" altLang="en-US" sz="2200" b="1" dirty="0" smtClean="0">
                <a:solidFill>
                  <a:schemeClr val="bg1"/>
                </a:solidFill>
              </a:rPr>
              <a:t>　　　　　　　　　　　　　　 </a:t>
            </a:r>
            <a:r>
              <a:rPr lang="en-US" altLang="ja-JP" sz="2200" b="1" dirty="0" smtClean="0">
                <a:solidFill>
                  <a:schemeClr val="bg1"/>
                </a:solidFill>
              </a:rPr>
              <a:t>TEL 0198-60-1703 </a:t>
            </a:r>
            <a:r>
              <a:rPr lang="ja-JP" altLang="en-US" sz="2200" b="1" dirty="0" smtClean="0">
                <a:solidFill>
                  <a:schemeClr val="bg1"/>
                </a:solidFill>
              </a:rPr>
              <a:t>　</a:t>
            </a:r>
            <a:r>
              <a:rPr lang="en-US" altLang="ja-JP" sz="1500" b="1" dirty="0" smtClean="0">
                <a:solidFill>
                  <a:schemeClr val="bg1"/>
                </a:solidFill>
              </a:rPr>
              <a:t>Fax 0198-60-1704</a:t>
            </a:r>
          </a:p>
          <a:p>
            <a:pPr>
              <a:lnSpc>
                <a:spcPts val="1307"/>
              </a:lnSpc>
            </a:pPr>
            <a:r>
              <a:rPr lang="en-US" altLang="ja-JP" sz="1500" b="1" dirty="0" smtClean="0"/>
              <a:t>                                                   </a:t>
            </a:r>
            <a:r>
              <a:rPr lang="ja-JP" altLang="en-US" sz="1500" b="1" dirty="0" smtClean="0"/>
              <a:t>　</a:t>
            </a:r>
            <a:r>
              <a:rPr lang="en-US" altLang="ja-JP" sz="1500" b="1" dirty="0" smtClean="0"/>
              <a:t>   </a:t>
            </a:r>
            <a:r>
              <a:rPr lang="ja-JP" altLang="en-US" sz="1500" b="1" dirty="0" smtClean="0"/>
              <a:t>　</a:t>
            </a:r>
            <a:r>
              <a:rPr lang="ja-JP" altLang="en-US" sz="1300" b="1" dirty="0" smtClean="0">
                <a:solidFill>
                  <a:schemeClr val="bg1"/>
                </a:solidFill>
              </a:rPr>
              <a:t>メール　</a:t>
            </a:r>
            <a:r>
              <a:rPr lang="en-US" altLang="ja-JP" sz="1300" b="1" dirty="0" smtClean="0">
                <a:solidFill>
                  <a:schemeClr val="bg1"/>
                </a:solidFill>
              </a:rPr>
              <a:t>aeria@aeria-tohno.com</a:t>
            </a:r>
            <a:r>
              <a:rPr lang="ja-JP" altLang="en-US" sz="1300" b="1" dirty="0" smtClean="0"/>
              <a:t>　　　　   </a:t>
            </a:r>
            <a:r>
              <a:rPr lang="ja-JP" altLang="en-US" sz="1000" dirty="0" smtClean="0">
                <a:solidFill>
                  <a:schemeClr val="bg1"/>
                </a:solidFill>
              </a:rPr>
              <a:t>ネットは</a:t>
            </a:r>
            <a:r>
              <a:rPr lang="en-US" altLang="ja-JP" sz="1300" b="1" dirty="0" smtClean="0"/>
              <a:t> </a:t>
            </a:r>
          </a:p>
          <a:p>
            <a:pPr>
              <a:lnSpc>
                <a:spcPts val="1307"/>
              </a:lnSpc>
            </a:pPr>
            <a:r>
              <a:rPr lang="en-US" altLang="ja-JP" sz="1300" b="1" dirty="0" smtClean="0"/>
              <a:t>                                                          </a:t>
            </a:r>
            <a:r>
              <a:rPr lang="ja-JP" altLang="en-US" sz="1300" b="1" dirty="0" smtClean="0"/>
              <a:t>　</a:t>
            </a:r>
            <a:r>
              <a:rPr lang="en-US" altLang="ja-JP" sz="1300" b="1" dirty="0" smtClean="0"/>
              <a:t> </a:t>
            </a:r>
            <a:r>
              <a:rPr lang="en-US" altLang="ja-JP" sz="1100" b="1" dirty="0" smtClean="0"/>
              <a:t>  </a:t>
            </a:r>
            <a:r>
              <a:rPr lang="ja-JP" altLang="en-US" sz="1100" b="1" dirty="0" smtClean="0"/>
              <a:t>　</a:t>
            </a:r>
            <a:r>
              <a:rPr lang="ja-JP" altLang="en-US" sz="1100" b="1" dirty="0" smtClean="0">
                <a:solidFill>
                  <a:schemeClr val="bg1"/>
                </a:solidFill>
              </a:rPr>
              <a:t>ホームページ</a:t>
            </a:r>
            <a:r>
              <a:rPr lang="ja-JP" altLang="en-US" sz="1100" b="1" dirty="0" smtClean="0"/>
              <a:t> 　</a:t>
            </a:r>
            <a:r>
              <a:rPr lang="en-US" altLang="ja-JP" sz="1300" b="1" dirty="0" smtClean="0">
                <a:solidFill>
                  <a:schemeClr val="bg1"/>
                </a:solidFill>
              </a:rPr>
              <a:t>www.aeria-tohno.com</a:t>
            </a:r>
            <a:r>
              <a:rPr lang="ja-JP" altLang="en-US" sz="1200" b="1" dirty="0" smtClean="0"/>
              <a:t>　　</a:t>
            </a:r>
            <a:r>
              <a:rPr lang="ja-JP" altLang="en-US" sz="2200" b="1" dirty="0" smtClean="0"/>
              <a:t>　</a:t>
            </a:r>
            <a:endParaRPr lang="ja-JP" altLang="en-US" sz="22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31880" y="4645806"/>
            <a:ext cx="7472606" cy="1860716"/>
          </a:xfrm>
          <a:prstGeom prst="roundRect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089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AR P勘亭流H" pitchFamily="50" charset="-128"/>
                <a:ea typeface="AR P勘亭流H" pitchFamily="50" charset="-128"/>
              </a:rPr>
              <a:t>　　　　　</a:t>
            </a:r>
            <a:endParaRPr lang="en-US" altLang="ja-JP" b="1" dirty="0" smtClean="0">
              <a:solidFill>
                <a:schemeClr val="tx1"/>
              </a:solidFill>
              <a:latin typeface="AR P勘亭流H" pitchFamily="50" charset="-128"/>
              <a:ea typeface="AR P勘亭流H" pitchFamily="50" charset="-128"/>
            </a:endParaRPr>
          </a:p>
          <a:p>
            <a:pPr>
              <a:lnSpc>
                <a:spcPts val="1633"/>
              </a:lnSpc>
            </a:pPr>
            <a:r>
              <a:rPr lang="ja-JP" altLang="en-US" sz="2600" b="1" kern="10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 P勘亭流H" pitchFamily="50" charset="-128"/>
                <a:ea typeface="AR P勘亭流H" pitchFamily="50" charset="-128"/>
              </a:rPr>
              <a:t>　 　忘新年会プラン</a:t>
            </a:r>
            <a:r>
              <a:rPr lang="ja-JP" altLang="en-US" sz="1700" b="1" kern="1000" dirty="0" smtClean="0">
                <a:solidFill>
                  <a:schemeClr val="tx1"/>
                </a:solidFill>
              </a:rPr>
              <a:t>　</a:t>
            </a:r>
            <a:r>
              <a:rPr lang="ja-JP" altLang="en-US" sz="4400" b="1" dirty="0" smtClean="0">
                <a:solidFill>
                  <a:schemeClr val="tx1"/>
                </a:solidFill>
              </a:rPr>
              <a:t>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13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期間：</a:t>
            </a:r>
            <a:r>
              <a:rPr lang="en-US" altLang="ja-JP" sz="13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11/16</a:t>
            </a:r>
            <a:r>
              <a:rPr lang="ja-JP" altLang="en-US" sz="13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～</a:t>
            </a:r>
            <a:r>
              <a:rPr lang="en-US" altLang="ja-JP" sz="13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1/31 </a:t>
            </a:r>
            <a:r>
              <a:rPr lang="ja-JP" altLang="en-US" sz="9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（木）まで　（</a:t>
            </a:r>
            <a:r>
              <a:rPr lang="en-US" altLang="ja-JP" sz="9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2/18</a:t>
            </a:r>
            <a:r>
              <a:rPr lang="ja-JP" altLang="en-US" sz="9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～</a:t>
            </a:r>
            <a:r>
              <a:rPr lang="en-US" altLang="ja-JP" sz="9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20</a:t>
            </a:r>
            <a:r>
              <a:rPr lang="ja-JP" altLang="en-US" sz="900" b="1" dirty="0" smtClean="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rPr>
              <a:t>は休館日となります）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　　　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1500" b="1" dirty="0" smtClean="0">
                <a:solidFill>
                  <a:schemeClr val="tx1"/>
                </a:solidFill>
              </a:rPr>
              <a:t>お料理</a:t>
            </a:r>
            <a:endParaRPr lang="en-US" altLang="ja-JP" sz="15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1100" b="1" dirty="0" smtClean="0">
                <a:solidFill>
                  <a:schemeClr val="tx1"/>
                </a:solidFill>
              </a:rPr>
              <a:t> ★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3,000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円コース </a:t>
            </a:r>
            <a:r>
              <a:rPr lang="ja-JP" altLang="en-US" sz="900" b="1" dirty="0" smtClean="0">
                <a:solidFill>
                  <a:schemeClr val="tx1"/>
                </a:solidFill>
              </a:rPr>
              <a:t>和洋ビュッフェ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1851"/>
              </a:lnSpc>
            </a:pPr>
            <a:r>
              <a:rPr lang="ja-JP" altLang="en-US" sz="1100" b="1" dirty="0" smtClean="0">
                <a:solidFill>
                  <a:schemeClr val="tx1"/>
                </a:solidFill>
              </a:rPr>
              <a:t> ★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3,500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円コース　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　　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〃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　　　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>
              <a:lnSpc>
                <a:spcPts val="1851"/>
              </a:lnSpc>
            </a:pPr>
            <a:r>
              <a:rPr lang="ja-JP" altLang="en-US" sz="1100" b="1" dirty="0" smtClean="0">
                <a:solidFill>
                  <a:schemeClr val="tx1"/>
                </a:solidFill>
              </a:rPr>
              <a:t> ★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4,000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円コース</a:t>
            </a:r>
            <a:r>
              <a:rPr lang="ja-JP" altLang="en-US" sz="900" b="1" dirty="0" smtClean="0">
                <a:solidFill>
                  <a:schemeClr val="tx1"/>
                </a:solidFill>
              </a:rPr>
              <a:t>　　会席膳</a:t>
            </a:r>
            <a:r>
              <a:rPr lang="en-US" altLang="ja-JP" sz="900" b="1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ts val="1851"/>
              </a:lnSpc>
            </a:pPr>
            <a:r>
              <a:rPr lang="ja-JP" altLang="en-US" sz="1100" b="1" dirty="0" smtClean="0">
                <a:solidFill>
                  <a:schemeClr val="tx1"/>
                </a:solidFill>
              </a:rPr>
              <a:t> ★</a:t>
            </a:r>
            <a:r>
              <a:rPr lang="en-US" altLang="ja-JP" sz="13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5,000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円コース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　　</a:t>
            </a:r>
            <a:r>
              <a:rPr lang="en-US" altLang="ja-JP" sz="1300" b="1" dirty="0" smtClean="0">
                <a:solidFill>
                  <a:schemeClr val="tx1"/>
                </a:solidFill>
              </a:rPr>
              <a:t>〃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1500" b="1" dirty="0" smtClean="0">
                <a:solidFill>
                  <a:schemeClr val="tx1"/>
                </a:solidFill>
              </a:rPr>
              <a:t>　　　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pPr>
              <a:lnSpc>
                <a:spcPts val="1851"/>
              </a:lnSpc>
            </a:pPr>
            <a:endParaRPr lang="en-US" altLang="ja-JP" sz="1100" b="1" dirty="0" smtClean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32064" y="3094690"/>
            <a:ext cx="7487193" cy="151146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00" tIns="39200" rIns="39200" bIns="39200" rtlCol="0" anchor="t" anchorCtr="0"/>
          <a:lstStyle/>
          <a:p>
            <a:pPr>
              <a:lnSpc>
                <a:spcPts val="871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AR P勘亭流H" pitchFamily="50" charset="-128"/>
                <a:ea typeface="AR P勘亭流H" pitchFamily="50" charset="-128"/>
              </a:rPr>
              <a:t>　　</a:t>
            </a:r>
            <a:endParaRPr lang="en-US" altLang="ja-JP" b="1" dirty="0" smtClean="0">
              <a:solidFill>
                <a:schemeClr val="tx1"/>
              </a:solidFill>
              <a:latin typeface="AR P勘亭流H" pitchFamily="50" charset="-128"/>
              <a:ea typeface="AR P勘亭流H" pitchFamily="50" charset="-128"/>
            </a:endParaRPr>
          </a:p>
          <a:p>
            <a:pPr>
              <a:lnSpc>
                <a:spcPts val="1633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 P勘亭流H" pitchFamily="50" charset="-128"/>
                <a:ea typeface="AR P勘亭流H" pitchFamily="50" charset="-128"/>
              </a:rPr>
              <a:t>　  冬休みランチバイキング</a:t>
            </a:r>
            <a:r>
              <a:rPr lang="ja-JP" altLang="en-US" sz="1700" b="1" dirty="0" smtClean="0">
                <a:ln>
                  <a:solidFill>
                    <a:srgbClr val="00FF00"/>
                  </a:solidFill>
                </a:ln>
                <a:solidFill>
                  <a:srgbClr val="006600"/>
                </a:solidFill>
              </a:rPr>
              <a:t>　</a:t>
            </a:r>
            <a:endParaRPr lang="en-US" altLang="ja-JP" sz="1700" b="1" dirty="0" smtClean="0">
              <a:ln>
                <a:solidFill>
                  <a:srgbClr val="00FF00"/>
                </a:solidFill>
              </a:ln>
              <a:solidFill>
                <a:srgbClr val="006600"/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4400" b="1" dirty="0" smtClean="0">
                <a:solidFill>
                  <a:schemeClr val="tx1"/>
                </a:solidFill>
              </a:rPr>
              <a:t>　</a:t>
            </a:r>
            <a:endParaRPr lang="en-US" altLang="ja-JP" sz="4400" b="1" dirty="0" smtClean="0">
              <a:solidFill>
                <a:schemeClr val="tx1"/>
              </a:solidFill>
            </a:endParaRPr>
          </a:p>
          <a:p>
            <a:pPr>
              <a:lnSpc>
                <a:spcPts val="1960"/>
              </a:lnSpc>
            </a:pPr>
            <a:r>
              <a:rPr lang="ja-JP" altLang="en-US" sz="1500" b="1" dirty="0" smtClean="0">
                <a:ln w="0">
                  <a:noFill/>
                </a:ln>
                <a:solidFill>
                  <a:srgbClr val="0033CC"/>
                </a:solidFill>
              </a:rPr>
              <a:t> 期間 ：</a:t>
            </a:r>
            <a:r>
              <a:rPr lang="ja-JP" altLang="en-US" b="1" dirty="0" smtClean="0">
                <a:ln w="0">
                  <a:noFill/>
                </a:ln>
                <a:solidFill>
                  <a:srgbClr val="0033CC"/>
                </a:solidFill>
              </a:rPr>
              <a:t> </a:t>
            </a:r>
            <a:r>
              <a:rPr lang="en-US" altLang="ja-JP" b="1" dirty="0" smtClean="0">
                <a:ln w="0">
                  <a:noFill/>
                </a:ln>
                <a:solidFill>
                  <a:srgbClr val="0033CC"/>
                </a:solidFill>
              </a:rPr>
              <a:t>1/6 </a:t>
            </a:r>
            <a:r>
              <a:rPr lang="en-US" altLang="ja-JP" sz="1100" b="1" dirty="0" smtClean="0">
                <a:ln w="0">
                  <a:noFill/>
                </a:ln>
                <a:solidFill>
                  <a:srgbClr val="0033CC"/>
                </a:solidFill>
              </a:rPr>
              <a:t>(</a:t>
            </a:r>
            <a:r>
              <a:rPr lang="ja-JP" altLang="en-US" sz="1100" b="1" dirty="0" smtClean="0">
                <a:ln w="0">
                  <a:noFill/>
                </a:ln>
                <a:solidFill>
                  <a:srgbClr val="0033CC"/>
                </a:solidFill>
              </a:rPr>
              <a:t>日</a:t>
            </a:r>
            <a:r>
              <a:rPr lang="en-US" altLang="ja-JP" sz="1100" b="1" dirty="0" smtClean="0">
                <a:ln w="0">
                  <a:noFill/>
                </a:ln>
                <a:solidFill>
                  <a:srgbClr val="0033CC"/>
                </a:solidFill>
              </a:rPr>
              <a:t>) </a:t>
            </a:r>
            <a:r>
              <a:rPr lang="ja-JP" altLang="en-US" b="1" dirty="0" smtClean="0">
                <a:ln w="0">
                  <a:noFill/>
                </a:ln>
                <a:solidFill>
                  <a:srgbClr val="0033CC"/>
                </a:solidFill>
              </a:rPr>
              <a:t>～ </a:t>
            </a:r>
            <a:r>
              <a:rPr lang="en-US" altLang="ja-JP" b="1" dirty="0" smtClean="0">
                <a:ln w="0">
                  <a:noFill/>
                </a:ln>
                <a:solidFill>
                  <a:srgbClr val="0033CC"/>
                </a:solidFill>
              </a:rPr>
              <a:t>1/13</a:t>
            </a:r>
            <a:r>
              <a:rPr lang="en-US" altLang="ja-JP" sz="1100" b="1" dirty="0" smtClean="0">
                <a:ln w="0">
                  <a:noFill/>
                </a:ln>
                <a:solidFill>
                  <a:srgbClr val="0033CC"/>
                </a:solidFill>
              </a:rPr>
              <a:t> (</a:t>
            </a:r>
            <a:r>
              <a:rPr lang="ja-JP" altLang="en-US" sz="1100" b="1" dirty="0" smtClean="0">
                <a:ln w="0">
                  <a:noFill/>
                </a:ln>
                <a:solidFill>
                  <a:srgbClr val="0033CC"/>
                </a:solidFill>
              </a:rPr>
              <a:t>日</a:t>
            </a:r>
            <a:r>
              <a:rPr lang="en-US" altLang="ja-JP" sz="1100" b="1" dirty="0" smtClean="0">
                <a:ln w="0">
                  <a:noFill/>
                </a:ln>
                <a:solidFill>
                  <a:srgbClr val="0033CC"/>
                </a:solidFill>
              </a:rPr>
              <a:t>)</a:t>
            </a:r>
            <a:r>
              <a:rPr lang="ja-JP" altLang="en-US" sz="1100" b="1" dirty="0" smtClean="0">
                <a:ln w="0">
                  <a:noFill/>
                </a:ln>
                <a:solidFill>
                  <a:srgbClr val="0033CC"/>
                </a:solidFill>
              </a:rPr>
              <a:t> </a:t>
            </a:r>
            <a:r>
              <a:rPr lang="en-US" altLang="ja-JP" sz="1000" b="1" dirty="0" smtClean="0">
                <a:ln w="0">
                  <a:noFill/>
                </a:ln>
                <a:solidFill>
                  <a:srgbClr val="FF0000"/>
                </a:solidFill>
              </a:rPr>
              <a:t>※1/11</a:t>
            </a:r>
            <a:r>
              <a:rPr lang="ja-JP" altLang="en-US" sz="1000" b="1" dirty="0" smtClean="0">
                <a:ln w="0">
                  <a:noFill/>
                </a:ln>
                <a:solidFill>
                  <a:srgbClr val="FF0000"/>
                </a:solidFill>
              </a:rPr>
              <a:t>は休業します</a:t>
            </a:r>
            <a:r>
              <a:rPr lang="ja-JP" altLang="en-US" sz="1200" b="1" dirty="0" smtClean="0">
                <a:ln w="63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　</a:t>
            </a:r>
            <a:endParaRPr lang="en-US" altLang="ja-JP" sz="1200" b="1" dirty="0" smtClean="0">
              <a:ln w="63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  <a:p>
            <a:pPr>
              <a:lnSpc>
                <a:spcPts val="1307"/>
              </a:lnSpc>
            </a:pPr>
            <a:r>
              <a:rPr lang="en-US" altLang="ja-JP" sz="1200" b="1" dirty="0" smtClean="0">
                <a:solidFill>
                  <a:schemeClr val="tx1"/>
                </a:solidFill>
              </a:rPr>
              <a:t>1F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レストラン銀杏　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11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：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30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～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13</a:t>
            </a:r>
            <a:r>
              <a:rPr lang="ja-JP" altLang="en-US" sz="1500" b="1" dirty="0" smtClean="0">
                <a:solidFill>
                  <a:schemeClr val="tx1"/>
                </a:solidFill>
              </a:rPr>
              <a:t>：</a:t>
            </a:r>
            <a:r>
              <a:rPr lang="en-US" altLang="ja-JP" sz="1500" b="1" dirty="0" smtClean="0">
                <a:solidFill>
                  <a:schemeClr val="tx1"/>
                </a:solidFill>
              </a:rPr>
              <a:t>30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（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14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：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00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CLOSE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）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10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15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100" b="1" dirty="0" smtClean="0">
                <a:solidFill>
                  <a:srgbClr val="0033CC"/>
                </a:solidFill>
              </a:rPr>
              <a:t>今年もやりますランチバイキング！各地区子供会行事などにも是非ご利用下さい！</a:t>
            </a:r>
            <a:endParaRPr lang="en-US" altLang="ja-JP" sz="1500" b="1" dirty="0" smtClean="0">
              <a:solidFill>
                <a:srgbClr val="0033CC"/>
              </a:solidFill>
            </a:endParaRPr>
          </a:p>
          <a:p>
            <a:pPr>
              <a:lnSpc>
                <a:spcPts val="1416"/>
              </a:lnSpc>
            </a:pPr>
            <a:r>
              <a:rPr lang="ja-JP" altLang="en-US" sz="1500" b="1" dirty="0" smtClean="0">
                <a:solidFill>
                  <a:schemeClr val="tx1"/>
                </a:solidFill>
              </a:rPr>
              <a:t>　　　　　　　　　　　　　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お車でご来場の方には駐車場割引券をお配りしてます　</a:t>
            </a:r>
            <a:endParaRPr lang="en-US" altLang="ja-JP" sz="1000" b="1" dirty="0" smtClean="0">
              <a:solidFill>
                <a:schemeClr val="tx1"/>
              </a:solidFill>
            </a:endParaRPr>
          </a:p>
          <a:p>
            <a:pPr>
              <a:lnSpc>
                <a:spcPts val="1416"/>
              </a:lnSpc>
            </a:pPr>
            <a:endParaRPr lang="en-US" altLang="ja-JP" sz="1000" b="1" dirty="0" smtClean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3606" y="895844"/>
            <a:ext cx="7470880" cy="219884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200" tIns="39200" rIns="39200" bIns="39200" rtlCol="0" anchor="t" anchorCtr="0"/>
          <a:lstStyle/>
          <a:p>
            <a:pPr>
              <a:lnSpc>
                <a:spcPts val="1633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AR P勘亭流H" pitchFamily="50" charset="-128"/>
                <a:ea typeface="AR P勘亭流H" pitchFamily="50" charset="-128"/>
              </a:rPr>
              <a:t> 　　　  </a:t>
            </a:r>
            <a:r>
              <a:rPr lang="ja-JP" altLang="en-US" sz="2600" b="1" dirty="0" smtClean="0">
                <a:ln w="158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  <a:latin typeface="Century" pitchFamily="18" charset="0"/>
                <a:ea typeface="+mj-ea"/>
              </a:rPr>
              <a:t>おせち料理・年越し蕎麦セット</a:t>
            </a:r>
            <a:r>
              <a:rPr lang="ja-JP" altLang="en-US" sz="1700" b="1" dirty="0" smtClean="0">
                <a:ln w="1587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rgbClr val="FF0000"/>
                </a:solidFill>
              </a:rPr>
              <a:t>　</a:t>
            </a:r>
            <a:endParaRPr lang="en-US" altLang="ja-JP" sz="1700" b="1" dirty="0" smtClean="0">
              <a:ln w="15875">
                <a:solidFill>
                  <a:schemeClr val="accent1">
                    <a:lumMod val="60000"/>
                    <a:lumOff val="40000"/>
                  </a:schemeClr>
                </a:solidFill>
              </a:ln>
              <a:solidFill>
                <a:srgbClr val="FF0000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44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　    　　　　　　　　　　　　　　　　　　　　　　　　　　　　　　　　　　　　　　　　～お渡し・お届け　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12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月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31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日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(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土</a:t>
            </a:r>
            <a:r>
              <a:rPr lang="en-US" altLang="ja-JP" sz="1000" b="1" dirty="0" smtClean="0">
                <a:solidFill>
                  <a:schemeClr val="tx1"/>
                </a:solidFill>
              </a:rPr>
              <a:t>)</a:t>
            </a:r>
            <a:r>
              <a:rPr lang="ja-JP" altLang="en-US" sz="1000" b="1" dirty="0" smtClean="0">
                <a:solidFill>
                  <a:schemeClr val="tx1"/>
                </a:solidFill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～</a:t>
            </a:r>
            <a:endParaRPr lang="en-US" altLang="ja-JP" sz="12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871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1633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おせち和食二段重　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15,000</a:t>
            </a:r>
            <a:r>
              <a:rPr lang="ja-JP" altLang="en-US" sz="1200" b="1" dirty="0" smtClean="0">
                <a:solidFill>
                  <a:schemeClr val="tx1"/>
                </a:solidFill>
              </a:rPr>
              <a:t>円</a:t>
            </a:r>
            <a:r>
              <a:rPr lang="ja-JP" altLang="en-US" sz="900" b="1" dirty="0" smtClean="0">
                <a:solidFill>
                  <a:schemeClr val="tx1"/>
                </a:solidFill>
              </a:rPr>
              <a:t>（配達料込）　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限定</a:t>
            </a:r>
            <a:r>
              <a:rPr lang="en-US" altLang="ja-JP" sz="1300" b="1" dirty="0" smtClean="0">
                <a:solidFill>
                  <a:schemeClr val="tx1"/>
                </a:solidFill>
              </a:rPr>
              <a:t>100</a:t>
            </a:r>
            <a:r>
              <a:rPr lang="ja-JP" altLang="en-US" sz="1300" b="1" dirty="0" smtClean="0">
                <a:solidFill>
                  <a:schemeClr val="tx1"/>
                </a:solidFill>
              </a:rPr>
              <a:t>個</a:t>
            </a:r>
            <a:r>
              <a:rPr lang="ja-JP" altLang="en-US" sz="900" b="1" dirty="0" smtClean="0">
                <a:solidFill>
                  <a:schemeClr val="tx1"/>
                </a:solidFill>
              </a:rPr>
              <a:t> 　　　　　　　　</a:t>
            </a:r>
            <a:endParaRPr lang="en-US" altLang="ja-JP" sz="900" b="1" dirty="0" smtClean="0">
              <a:solidFill>
                <a:schemeClr val="tx1"/>
              </a:solidFill>
            </a:endParaRPr>
          </a:p>
          <a:p>
            <a:pPr>
              <a:lnSpc>
                <a:spcPts val="1524"/>
              </a:lnSpc>
            </a:pPr>
            <a:r>
              <a:rPr lang="ja-JP" altLang="en-US" sz="1100" b="1" dirty="0" smtClean="0">
                <a:solidFill>
                  <a:schemeClr val="tx1"/>
                </a:solidFill>
              </a:rPr>
              <a:t>　　　</a:t>
            </a: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  <a:latin typeface="ＭＳ 明朝" pitchFamily="17" charset="-128"/>
                <a:ea typeface="ＭＳ 明朝" pitchFamily="17" charset="-128"/>
              </a:rPr>
              <a:t>新年を“あえりあ”の味でおもてなし　　　　　</a:t>
            </a:r>
            <a:r>
              <a:rPr lang="ja-JP" altLang="en-US" sz="1000" b="1" dirty="0" smtClean="0">
                <a:solidFill>
                  <a:schemeClr val="accent3">
                    <a:lumMod val="75000"/>
                  </a:schemeClr>
                </a:solidFill>
              </a:rPr>
              <a:t>　</a:t>
            </a:r>
            <a:endParaRPr lang="en-US" altLang="ja-JP" sz="1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ts val="1524"/>
              </a:lnSpc>
            </a:pPr>
            <a:r>
              <a:rPr lang="ja-JP" altLang="en-US" sz="1000" b="1" dirty="0" smtClean="0">
                <a:solidFill>
                  <a:schemeClr val="tx1"/>
                </a:solidFill>
              </a:rPr>
              <a:t>　　</a:t>
            </a:r>
            <a:r>
              <a:rPr lang="en-US" altLang="ja-JP" sz="1000" b="1" dirty="0" smtClean="0">
                <a:solidFill>
                  <a:schemeClr val="accent3">
                    <a:lumMod val="50000"/>
                  </a:schemeClr>
                </a:solidFill>
              </a:rPr>
              <a:t>※</a:t>
            </a:r>
            <a:r>
              <a:rPr lang="ja-JP" altLang="en-US" sz="1000" b="1" dirty="0" smtClean="0">
                <a:solidFill>
                  <a:schemeClr val="accent3">
                    <a:lumMod val="50000"/>
                  </a:schemeClr>
                </a:solidFill>
              </a:rPr>
              <a:t>配達希望のお客様はご予約時にお申し出下さい</a:t>
            </a:r>
            <a:endParaRPr lang="en-US" altLang="ja-JP" sz="1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endParaRPr lang="en-US" altLang="ja-JP" sz="13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1300" b="1" dirty="0" smtClean="0">
                <a:solidFill>
                  <a:schemeClr val="accent3">
                    <a:lumMod val="50000"/>
                  </a:schemeClr>
                </a:solidFill>
              </a:rPr>
              <a:t>　　　　　　　　 　　　　　　　　</a:t>
            </a:r>
            <a:endParaRPr lang="ja-JP" altLang="en-US" sz="1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4668267" y="5854783"/>
            <a:ext cx="2766619" cy="825870"/>
          </a:xfrm>
          <a:prstGeom prst="rect">
            <a:avLst/>
          </a:prstGeom>
        </p:spPr>
        <p:txBody>
          <a:bodyPr vert="horz" lIns="99569" tIns="49785" rIns="99569" bIns="49785" rtlCol="0" anchor="t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089"/>
              </a:lnSpc>
            </a:pPr>
            <a:r>
              <a:rPr lang="ja-JP" altLang="en-US" sz="1100" b="1" dirty="0" smtClean="0"/>
              <a:t>　　　　</a:t>
            </a:r>
            <a:r>
              <a:rPr lang="ja-JP" altLang="en-US" sz="1000" b="1" dirty="0" smtClean="0">
                <a:solidFill>
                  <a:srgbClr val="FF0000"/>
                </a:solidFill>
              </a:rPr>
              <a:t>プラン特典</a:t>
            </a:r>
            <a:endParaRPr lang="en-US" altLang="ja-JP" sz="1000" b="1" dirty="0" smtClean="0">
              <a:solidFill>
                <a:srgbClr val="FF0000"/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solidFill>
                  <a:srgbClr val="FF0000"/>
                </a:solidFill>
              </a:rPr>
              <a:t>・市内送迎サービス（先着順）</a:t>
            </a:r>
            <a:endParaRPr lang="en-US" altLang="ja-JP" sz="1000" b="1" dirty="0" smtClean="0">
              <a:solidFill>
                <a:srgbClr val="FF0000"/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solidFill>
                  <a:srgbClr val="FF0000"/>
                </a:solidFill>
              </a:rPr>
              <a:t>・カラオケサービス（台数限定）　</a:t>
            </a:r>
            <a:endParaRPr lang="en-US" altLang="ja-JP" sz="1000" b="1" dirty="0" smtClean="0">
              <a:solidFill>
                <a:srgbClr val="FF0000"/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solidFill>
                  <a:srgbClr val="FF0000"/>
                </a:solidFill>
              </a:rPr>
              <a:t>・プランご利用の方、ご宿泊 特別料金でご提供</a:t>
            </a:r>
            <a:endParaRPr lang="ja-JP" altLang="en-US" sz="1000" dirty="0"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21" name="図 20" descr="ランチバイキングイメージ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7340" y="3273637"/>
            <a:ext cx="1631336" cy="12759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タイトル 1"/>
          <p:cNvSpPr txBox="1">
            <a:spLocks/>
          </p:cNvSpPr>
          <p:nvPr/>
        </p:nvSpPr>
        <p:spPr>
          <a:xfrm rot="20634542">
            <a:off x="130897" y="3134662"/>
            <a:ext cx="674756" cy="27211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</a:rPr>
              <a:t>大好評！</a:t>
            </a:r>
            <a:r>
              <a:rPr lang="ja-JP" altLang="en-US" sz="1100" b="1" dirty="0" smtClean="0"/>
              <a:t>　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28" name="タイトル 1"/>
          <p:cNvSpPr txBox="1">
            <a:spLocks/>
          </p:cNvSpPr>
          <p:nvPr/>
        </p:nvSpPr>
        <p:spPr>
          <a:xfrm>
            <a:off x="5967009" y="4894449"/>
            <a:ext cx="1467143" cy="67577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980"/>
              </a:lnSpc>
            </a:pPr>
            <a:r>
              <a:rPr lang="ja-JP" altLang="en-US" sz="800" b="1" spc="-109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MS UI Gothic" pitchFamily="50" charset="-128"/>
                <a:ea typeface="MS UI Gothic" pitchFamily="50" charset="-128"/>
              </a:rPr>
              <a:t>ほろ酔いプラン交換率</a:t>
            </a:r>
            <a:endParaRPr lang="en-US" altLang="ja-JP" sz="800" b="1" spc="-109" dirty="0" smtClean="0">
              <a:effectLst>
                <a:outerShdw sx="1000" sy="1000" algn="ctr" rotWithShape="0">
                  <a:srgbClr val="FF0000"/>
                </a:outerShdw>
              </a:effectLst>
              <a:latin typeface="MS UI Gothic" pitchFamily="50" charset="-128"/>
              <a:ea typeface="MS UI Gothic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ソフトドリンク 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2 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　   ⇔  ビール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1 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</a:t>
            </a:r>
            <a:endParaRPr lang="en-US" altLang="ja-JP" sz="800" b="1" spc="-109" dirty="0" smtClean="0">
              <a:solidFill>
                <a:schemeClr val="accent3">
                  <a:lumMod val="75000"/>
                </a:schemeClr>
              </a:solidFill>
              <a:latin typeface="MS UI Gothic" pitchFamily="50" charset="-128"/>
              <a:ea typeface="MS UI Gothic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冷酒・熱燗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合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　⇔　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〃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1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</a:t>
            </a:r>
            <a:endParaRPr lang="en-US" altLang="ja-JP" sz="800" b="1" spc="-109" dirty="0" smtClean="0">
              <a:solidFill>
                <a:schemeClr val="accent3">
                  <a:lumMod val="75000"/>
                </a:schemeClr>
              </a:solidFill>
              <a:latin typeface="MS UI Gothic" pitchFamily="50" charset="-128"/>
              <a:ea typeface="MS UI Gothic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焼酎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720ml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1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 　    ⇔    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〃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4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</a:t>
            </a:r>
            <a:endParaRPr lang="en-US" altLang="ja-JP" sz="800" b="1" spc="-109" dirty="0" smtClean="0">
              <a:solidFill>
                <a:schemeClr val="accent3">
                  <a:lumMod val="75000"/>
                </a:schemeClr>
              </a:solidFill>
              <a:latin typeface="MS UI Gothic" pitchFamily="50" charset="-128"/>
              <a:ea typeface="MS UI Gothic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ウイスキー   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1 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　 　  ⇔     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〃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　</a:t>
            </a:r>
            <a:r>
              <a:rPr lang="en-US" altLang="ja-JP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6 </a:t>
            </a:r>
            <a:r>
              <a:rPr lang="ja-JP" altLang="en-US" sz="800" b="1" spc="-109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本</a:t>
            </a: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  <a:latin typeface="MS UI Gothic" pitchFamily="50" charset="-128"/>
                <a:ea typeface="MS UI Gothic" pitchFamily="50" charset="-128"/>
              </a:rPr>
              <a:t>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33" name="タイトル 1"/>
          <p:cNvSpPr txBox="1">
            <a:spLocks/>
          </p:cNvSpPr>
          <p:nvPr/>
        </p:nvSpPr>
        <p:spPr>
          <a:xfrm>
            <a:off x="5041092" y="4711612"/>
            <a:ext cx="968379" cy="27065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5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 rot="20327536">
            <a:off x="149463" y="1022535"/>
            <a:ext cx="999945" cy="25674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ご予約受付中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1027" name="Picture 3" descr="\\Tno-hdd\販売企画\デジカメ写真（料理・弁当）\婚礼料理写真\H19新婚礼8000ブッフェ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2764" y="4686935"/>
            <a:ext cx="1473354" cy="884896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36" name="タイトル 1"/>
          <p:cNvSpPr txBox="1">
            <a:spLocks/>
          </p:cNvSpPr>
          <p:nvPr/>
        </p:nvSpPr>
        <p:spPr>
          <a:xfrm rot="20375993">
            <a:off x="186482" y="4764004"/>
            <a:ext cx="742401" cy="27065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100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ワイワイ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3037330" y="1467504"/>
            <a:ext cx="3417359" cy="5066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980"/>
              </a:lnSpc>
            </a:pP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ja-JP" altLang="en-US" sz="1200" b="1" dirty="0" smtClean="0"/>
              <a:t>年越し蕎麦セット</a:t>
            </a:r>
            <a:r>
              <a:rPr lang="ja-JP" altLang="en-US" sz="900" b="1" dirty="0" smtClean="0"/>
              <a:t>　</a:t>
            </a:r>
            <a:r>
              <a:rPr lang="en-US" altLang="ja-JP" sz="2200" b="1" dirty="0" smtClean="0"/>
              <a:t>1,500</a:t>
            </a:r>
            <a:r>
              <a:rPr lang="ja-JP" altLang="en-US" sz="1200" b="1" dirty="0" smtClean="0"/>
              <a:t>円</a:t>
            </a:r>
            <a:r>
              <a:rPr lang="ja-JP" altLang="en-US" sz="700" b="1" dirty="0" smtClean="0"/>
              <a:t>（配達料込）　</a:t>
            </a:r>
            <a:r>
              <a:rPr lang="ja-JP" altLang="en-US" sz="1100" b="1" dirty="0" smtClean="0"/>
              <a:t>限定</a:t>
            </a:r>
            <a:r>
              <a:rPr lang="en-US" altLang="ja-JP" sz="1100" b="1" dirty="0" smtClean="0"/>
              <a:t>100</a:t>
            </a:r>
            <a:r>
              <a:rPr lang="ja-JP" altLang="en-US" sz="1100" b="1" dirty="0" smtClean="0"/>
              <a:t>セット</a:t>
            </a:r>
            <a:endParaRPr lang="en-US" altLang="ja-JP" sz="1100" b="1" dirty="0" smtClean="0"/>
          </a:p>
          <a:p>
            <a:pPr>
              <a:lnSpc>
                <a:spcPts val="1633"/>
              </a:lnSpc>
            </a:pPr>
            <a:r>
              <a:rPr lang="ja-JP" altLang="en-US" sz="1100" b="1" dirty="0" smtClean="0"/>
              <a:t>　 </a:t>
            </a: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蕎麦 </a:t>
            </a:r>
            <a:r>
              <a:rPr lang="en-US" altLang="ja-JP" sz="1100" b="1" dirty="0" smtClean="0">
                <a:solidFill>
                  <a:schemeClr val="accent3">
                    <a:lumMod val="75000"/>
                  </a:schemeClr>
                </a:solidFill>
              </a:rPr>
              <a:t>4</a:t>
            </a: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人前 </a:t>
            </a:r>
            <a:r>
              <a:rPr lang="en-US" altLang="ja-JP" sz="1000" b="1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ja-JP" altLang="en-US" sz="1000" b="1" dirty="0" smtClean="0">
                <a:solidFill>
                  <a:schemeClr val="accent3">
                    <a:lumMod val="75000"/>
                  </a:schemeClr>
                </a:solidFill>
              </a:rPr>
              <a:t>蕎麦・</a:t>
            </a:r>
            <a:r>
              <a:rPr lang="ja-JP" altLang="en-US" sz="1000" b="1" dirty="0" err="1" smtClean="0">
                <a:solidFill>
                  <a:schemeClr val="accent3">
                    <a:lumMod val="75000"/>
                  </a:schemeClr>
                </a:solidFill>
              </a:rPr>
              <a:t>めん</a:t>
            </a:r>
            <a:r>
              <a:rPr lang="ja-JP" altLang="en-US" sz="1000" b="1" dirty="0" smtClean="0">
                <a:solidFill>
                  <a:schemeClr val="accent3">
                    <a:lumMod val="75000"/>
                  </a:schemeClr>
                </a:solidFill>
              </a:rPr>
              <a:t>つゆ</a:t>
            </a:r>
            <a:r>
              <a:rPr lang="en-US" altLang="ja-JP" sz="10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ts val="1633"/>
              </a:lnSpc>
            </a:pPr>
            <a:endParaRPr lang="ja-JP" altLang="en-US" sz="10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38" name="タイトル 1"/>
          <p:cNvSpPr txBox="1">
            <a:spLocks/>
          </p:cNvSpPr>
          <p:nvPr/>
        </p:nvSpPr>
        <p:spPr>
          <a:xfrm>
            <a:off x="5193547" y="1726707"/>
            <a:ext cx="2152133" cy="1323865"/>
          </a:xfrm>
          <a:prstGeom prst="rect">
            <a:avLst/>
          </a:prstGeom>
          <a:ln>
            <a:solidFill>
              <a:schemeClr val="accent3">
                <a:lumMod val="75000"/>
              </a:schemeClr>
            </a:solidFill>
          </a:ln>
        </p:spPr>
        <p:txBody>
          <a:bodyPr vert="horz" lIns="0" tIns="0" rIns="0" bIns="0" rtlCol="0" anchor="t" anchorCtr="0">
            <a:normAutofit fontScale="25000" lnSpcReduction="20000"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436"/>
              </a:lnSpc>
            </a:pPr>
            <a:r>
              <a:rPr lang="ja-JP" altLang="en-US" sz="44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4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○お受取会場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00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　</a:t>
            </a:r>
            <a:r>
              <a:rPr lang="en-US" altLang="ja-JP" sz="3600" b="1" dirty="0" smtClean="0">
                <a:solidFill>
                  <a:schemeClr val="accent3">
                    <a:lumMod val="50000"/>
                  </a:schemeClr>
                </a:solidFill>
              </a:rPr>
              <a:t>【</a:t>
            </a:r>
            <a:r>
              <a:rPr lang="ja-JP" altLang="en-US" sz="3600" b="1" dirty="0" smtClean="0">
                <a:solidFill>
                  <a:schemeClr val="accent3">
                    <a:lumMod val="50000"/>
                  </a:schemeClr>
                </a:solidFill>
              </a:rPr>
              <a:t>おせち</a:t>
            </a:r>
            <a:r>
              <a:rPr lang="en-US" altLang="ja-JP" sz="3600" b="1" dirty="0" smtClean="0">
                <a:solidFill>
                  <a:schemeClr val="accent3">
                    <a:lumMod val="50000"/>
                  </a:schemeClr>
                </a:solidFill>
              </a:rPr>
              <a:t>】</a:t>
            </a:r>
            <a:r>
              <a:rPr lang="ja-JP" altLang="en-US" sz="36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endParaRPr lang="en-US" altLang="ja-JP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lang="ja-JP" altLang="en-US" sz="3000" b="1" dirty="0" smtClean="0">
                <a:solidFill>
                  <a:schemeClr val="accent3">
                    <a:lumMod val="50000"/>
                  </a:schemeClr>
                </a:solidFill>
              </a:rPr>
              <a:t>あえ</a:t>
            </a:r>
            <a:r>
              <a:rPr lang="ja-JP" altLang="en-US" sz="3000" b="1" dirty="0" err="1" smtClean="0">
                <a:solidFill>
                  <a:schemeClr val="accent3">
                    <a:lumMod val="50000"/>
                  </a:schemeClr>
                </a:solidFill>
              </a:rPr>
              <a:t>りあ</a:t>
            </a:r>
            <a:r>
              <a:rPr lang="ja-JP" altLang="en-US" sz="3000" b="1" dirty="0" smtClean="0">
                <a:solidFill>
                  <a:schemeClr val="accent3">
                    <a:lumMod val="50000"/>
                  </a:schemeClr>
                </a:solidFill>
              </a:rPr>
              <a:t>遠野 </a:t>
            </a:r>
            <a:r>
              <a:rPr lang="en-US" altLang="ja-JP" sz="3000" b="1" dirty="0" smtClean="0">
                <a:solidFill>
                  <a:schemeClr val="accent3">
                    <a:lumMod val="50000"/>
                  </a:schemeClr>
                </a:solidFill>
              </a:rPr>
              <a:t>1F</a:t>
            </a:r>
            <a:r>
              <a:rPr lang="ja-JP" altLang="en-US" sz="3000" b="1" dirty="0" smtClean="0">
                <a:solidFill>
                  <a:schemeClr val="accent3">
                    <a:lumMod val="50000"/>
                  </a:schemeClr>
                </a:solidFill>
              </a:rPr>
              <a:t>レストラン銀杏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午前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時～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100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　 </a:t>
            </a:r>
            <a:r>
              <a:rPr lang="en-US" altLang="ja-JP" sz="3600" b="1" dirty="0" smtClean="0">
                <a:solidFill>
                  <a:schemeClr val="accent3">
                    <a:lumMod val="50000"/>
                  </a:schemeClr>
                </a:solidFill>
              </a:rPr>
              <a:t>【</a:t>
            </a:r>
            <a:r>
              <a:rPr lang="ja-JP" altLang="en-US" sz="3600" b="1" dirty="0" smtClean="0">
                <a:solidFill>
                  <a:schemeClr val="accent3">
                    <a:lumMod val="50000"/>
                  </a:schemeClr>
                </a:solidFill>
              </a:rPr>
              <a:t>蕎麦セット</a:t>
            </a:r>
            <a:r>
              <a:rPr lang="en-US" altLang="ja-JP" sz="3600" b="1" dirty="0" smtClean="0">
                <a:solidFill>
                  <a:schemeClr val="accent3">
                    <a:lumMod val="50000"/>
                  </a:schemeClr>
                </a:solidFill>
              </a:rPr>
              <a:t>】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lang="ja-JP" altLang="en-US" sz="3500" b="1" dirty="0" smtClean="0">
                <a:solidFill>
                  <a:schemeClr val="accent3">
                    <a:lumMod val="50000"/>
                  </a:schemeClr>
                </a:solidFill>
              </a:rPr>
              <a:t>食事処伊藤家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午前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11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時～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 ○配達時間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 　　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12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月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31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日午前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9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時～午後</a:t>
            </a:r>
            <a:r>
              <a:rPr lang="en-US" altLang="ja-JP" sz="3900" b="1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時</a:t>
            </a:r>
            <a:endParaRPr lang="en-US" altLang="ja-JP" sz="39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　　　　　　　　</a:t>
            </a:r>
            <a:r>
              <a:rPr lang="ja-JP" altLang="en-US" sz="3000" b="1" dirty="0" smtClean="0">
                <a:solidFill>
                  <a:schemeClr val="accent3">
                    <a:lumMod val="50000"/>
                  </a:schemeClr>
                </a:solidFill>
              </a:rPr>
              <a:t>（時間指定はご容赦下さい）　</a:t>
            </a:r>
            <a:endParaRPr lang="en-US" altLang="ja-JP" sz="3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ts val="1089"/>
              </a:lnSpc>
            </a:pPr>
            <a:r>
              <a:rPr lang="ja-JP" altLang="en-US" sz="3900" b="1" dirty="0" smtClean="0">
                <a:solidFill>
                  <a:schemeClr val="accent3">
                    <a:lumMod val="50000"/>
                  </a:schemeClr>
                </a:solidFill>
              </a:rPr>
              <a:t>　　　</a:t>
            </a:r>
            <a:r>
              <a:rPr lang="ja-JP" altLang="en-US" sz="3500" b="1" dirty="0" smtClean="0">
                <a:solidFill>
                  <a:srgbClr val="FF0000"/>
                </a:solidFill>
              </a:rPr>
              <a:t>配達時間は午前か午後で指定下さい</a:t>
            </a:r>
          </a:p>
          <a:p>
            <a:pPr>
              <a:lnSpc>
                <a:spcPts val="980"/>
              </a:lnSpc>
            </a:pP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　　　　</a:t>
            </a: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2021447" y="2231668"/>
            <a:ext cx="909065" cy="193658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089"/>
              </a:lnSpc>
            </a:pPr>
            <a:r>
              <a:rPr lang="en-US" altLang="ja-JP" sz="1100" b="1" dirty="0" smtClean="0">
                <a:solidFill>
                  <a:schemeClr val="bg1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100" b="1" dirty="0" smtClean="0">
                <a:solidFill>
                  <a:schemeClr val="bg1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39" name="タイトル 1"/>
          <p:cNvSpPr txBox="1">
            <a:spLocks/>
          </p:cNvSpPr>
          <p:nvPr/>
        </p:nvSpPr>
        <p:spPr>
          <a:xfrm rot="10800000" flipV="1">
            <a:off x="2595345" y="2106663"/>
            <a:ext cx="891545" cy="170057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089"/>
              </a:lnSpc>
            </a:pPr>
            <a:r>
              <a:rPr lang="en-US" altLang="ja-JP" sz="1100" b="1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100" b="1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1100" b="1" dirty="0" smtClean="0"/>
              <a:t>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40" name="タイトル 1"/>
          <p:cNvSpPr txBox="1">
            <a:spLocks/>
          </p:cNvSpPr>
          <p:nvPr/>
        </p:nvSpPr>
        <p:spPr>
          <a:xfrm>
            <a:off x="3840562" y="3458132"/>
            <a:ext cx="1985588" cy="73337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0" tIns="0" rIns="0" bIns="0" rtlCol="0" anchor="t" anchorCtr="0">
            <a:normAutofit fontScale="25000" lnSpcReduction="20000"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436"/>
              </a:lnSpc>
            </a:pPr>
            <a:r>
              <a:rPr lang="ja-JP" altLang="en-US" sz="44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436"/>
              </a:lnSpc>
            </a:pP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1633"/>
              </a:lnSpc>
            </a:pPr>
            <a:r>
              <a:rPr lang="ja-JP" altLang="en-US" sz="44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lang="ja-JP" altLang="en-US" sz="6100" b="1" dirty="0" smtClean="0"/>
              <a:t>大人</a:t>
            </a:r>
            <a:r>
              <a:rPr lang="en-US" altLang="ja-JP" sz="3900" b="1" dirty="0" smtClean="0"/>
              <a:t>(</a:t>
            </a:r>
            <a:r>
              <a:rPr lang="ja-JP" altLang="en-US" sz="3900" b="1" dirty="0" smtClean="0"/>
              <a:t>中学生以上）</a:t>
            </a:r>
            <a:r>
              <a:rPr lang="ja-JP" altLang="en-US" sz="2200" b="1" dirty="0" smtClean="0"/>
              <a:t> 　</a:t>
            </a:r>
            <a:r>
              <a:rPr lang="en-US" altLang="ja-JP" sz="7000" b="1" dirty="0" smtClean="0"/>
              <a:t>1,260</a:t>
            </a:r>
            <a:r>
              <a:rPr lang="ja-JP" altLang="en-US" sz="4400" b="1" dirty="0" smtClean="0"/>
              <a:t>円</a:t>
            </a:r>
            <a:endParaRPr lang="en-US" altLang="ja-JP" sz="4400" b="1" dirty="0" smtClean="0"/>
          </a:p>
          <a:p>
            <a:pPr>
              <a:lnSpc>
                <a:spcPts val="1633"/>
              </a:lnSpc>
            </a:pPr>
            <a:r>
              <a:rPr lang="ja-JP" altLang="en-US" sz="4400" b="1" dirty="0" smtClean="0"/>
              <a:t>　</a:t>
            </a:r>
            <a:r>
              <a:rPr lang="ja-JP" altLang="en-US" sz="6100" b="1" dirty="0" smtClean="0"/>
              <a:t>小人</a:t>
            </a:r>
            <a:r>
              <a:rPr lang="ja-JP" altLang="en-US" sz="3900" b="1" dirty="0" smtClean="0"/>
              <a:t>（小学生）</a:t>
            </a:r>
            <a:r>
              <a:rPr lang="ja-JP" altLang="en-US" sz="2200" b="1" dirty="0" smtClean="0"/>
              <a:t>　　     　　</a:t>
            </a:r>
            <a:r>
              <a:rPr lang="en-US" altLang="ja-JP" sz="7000" b="1" dirty="0" smtClean="0"/>
              <a:t>1,050</a:t>
            </a:r>
            <a:r>
              <a:rPr lang="ja-JP" altLang="en-US" sz="4400" b="1" dirty="0" smtClean="0"/>
              <a:t>円</a:t>
            </a:r>
            <a:endParaRPr lang="en-US" altLang="ja-JP" sz="2600" b="1" dirty="0" smtClean="0"/>
          </a:p>
          <a:p>
            <a:pPr>
              <a:lnSpc>
                <a:spcPts val="1851"/>
              </a:lnSpc>
            </a:pPr>
            <a:r>
              <a:rPr lang="ja-JP" altLang="en-US" sz="4400" b="1" dirty="0" smtClean="0"/>
              <a:t>　</a:t>
            </a:r>
            <a:r>
              <a:rPr lang="ja-JP" altLang="en-US" sz="6100" b="1" dirty="0" smtClean="0"/>
              <a:t>幼児</a:t>
            </a:r>
            <a:r>
              <a:rPr lang="ja-JP" altLang="en-US" sz="3900" b="1" dirty="0" smtClean="0"/>
              <a:t>（</a:t>
            </a:r>
            <a:r>
              <a:rPr lang="en-US" altLang="ja-JP" sz="3900" b="1" dirty="0" smtClean="0"/>
              <a:t>3</a:t>
            </a:r>
            <a:r>
              <a:rPr lang="ja-JP" altLang="en-US" sz="3900" b="1" dirty="0" smtClean="0"/>
              <a:t>～</a:t>
            </a:r>
            <a:r>
              <a:rPr lang="en-US" altLang="ja-JP" sz="3900" b="1" dirty="0" smtClean="0"/>
              <a:t>5</a:t>
            </a:r>
            <a:r>
              <a:rPr lang="ja-JP" altLang="en-US" sz="3900" b="1" dirty="0" smtClean="0"/>
              <a:t>歳）</a:t>
            </a:r>
            <a:r>
              <a:rPr lang="ja-JP" altLang="en-US" sz="4400" b="1" dirty="0" smtClean="0"/>
              <a:t>　　   　  </a:t>
            </a:r>
            <a:r>
              <a:rPr lang="en-US" altLang="ja-JP" sz="7800" b="1" dirty="0" smtClean="0"/>
              <a:t>525</a:t>
            </a:r>
            <a:r>
              <a:rPr lang="ja-JP" altLang="en-US" sz="4400" b="1" dirty="0" smtClean="0"/>
              <a:t>円</a:t>
            </a:r>
            <a:endParaRPr lang="en-US" altLang="ja-JP" sz="4400" b="1" dirty="0" smtClean="0"/>
          </a:p>
          <a:p>
            <a:pPr>
              <a:lnSpc>
                <a:spcPts val="436"/>
              </a:lnSpc>
            </a:pP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436"/>
              </a:lnSpc>
            </a:pP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436"/>
              </a:lnSpc>
            </a:pP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436"/>
              </a:lnSpc>
            </a:pPr>
            <a:endParaRPr lang="en-US" altLang="ja-JP" sz="44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4400" b="1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</a:t>
            </a: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900" b="1" spc="-109" dirty="0" smtClean="0">
                <a:solidFill>
                  <a:srgbClr val="FF0000"/>
                </a:solidFill>
                <a:effectLst>
                  <a:outerShdw sx="1000" sy="1000" algn="ctr" rotWithShape="0">
                    <a:srgbClr val="FF0000"/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endParaRPr lang="en-US" altLang="ja-JP" sz="900" b="1" spc="-109" dirty="0" smtClean="0">
              <a:solidFill>
                <a:srgbClr val="FF0000"/>
              </a:solidFill>
              <a:effectLst>
                <a:outerShdw sx="1000" sy="1000" algn="ctr" rotWithShape="0">
                  <a:srgbClr val="FF0000"/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  <a:p>
            <a:pPr>
              <a:lnSpc>
                <a:spcPts val="980"/>
              </a:lnSpc>
            </a:pP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</a:rPr>
              <a:t>　　　　</a:t>
            </a: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4643943" y="6566885"/>
            <a:ext cx="2860765" cy="3129467"/>
          </a:xfrm>
          <a:prstGeom prst="roundRect">
            <a:avLst/>
          </a:prstGeom>
          <a:solidFill>
            <a:srgbClr val="FFCCFF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>
              <a:lnSpc>
                <a:spcPts val="1089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AR P勘亭流H" pitchFamily="50" charset="-128"/>
                <a:ea typeface="AR P勘亭流H" pitchFamily="50" charset="-128"/>
              </a:rPr>
              <a:t>　　　　　</a:t>
            </a:r>
            <a:endParaRPr lang="en-US" altLang="ja-JP" b="1" dirty="0" smtClean="0">
              <a:solidFill>
                <a:schemeClr val="tx1"/>
              </a:solidFill>
              <a:latin typeface="AR P勘亭流H" pitchFamily="50" charset="-128"/>
              <a:ea typeface="AR P勘亭流H" pitchFamily="50" charset="-128"/>
            </a:endParaRPr>
          </a:p>
          <a:p>
            <a:pPr>
              <a:lnSpc>
                <a:spcPts val="1633"/>
              </a:lnSpc>
            </a:pPr>
            <a:r>
              <a:rPr lang="ja-JP" altLang="en-US" sz="2600" b="1" kern="1000" dirty="0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latin typeface="AR P勘亭流H" pitchFamily="50" charset="-128"/>
                <a:ea typeface="AR P勘亭流H" pitchFamily="50" charset="-128"/>
              </a:rPr>
              <a:t>　　</a:t>
            </a:r>
            <a:endParaRPr lang="en-US" altLang="ja-JP" sz="1100" b="1" dirty="0" smtClean="0">
              <a:solidFill>
                <a:schemeClr val="tx1"/>
              </a:solidFill>
            </a:endParaRPr>
          </a:p>
        </p:txBody>
      </p:sp>
      <p:pic>
        <p:nvPicPr>
          <p:cNvPr id="24" name="図 23" descr="DSC0003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66425" y="8220714"/>
            <a:ext cx="502423" cy="6558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タイトル 1"/>
          <p:cNvSpPr txBox="1">
            <a:spLocks/>
          </p:cNvSpPr>
          <p:nvPr/>
        </p:nvSpPr>
        <p:spPr>
          <a:xfrm>
            <a:off x="4744467" y="6654296"/>
            <a:ext cx="2902772" cy="3121864"/>
          </a:xfrm>
          <a:prstGeom prst="rect">
            <a:avLst/>
          </a:prstGeom>
        </p:spPr>
        <p:txBody>
          <a:bodyPr vert="horz" lIns="99569" tIns="49785" rIns="99569" bIns="49785" rtlCol="0" anchor="t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b="1" dirty="0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あえ</a:t>
            </a:r>
            <a:r>
              <a:rPr lang="ja-JP" altLang="en-US" b="1" dirty="0" err="1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りあ</a:t>
            </a:r>
            <a:r>
              <a:rPr lang="ja-JP" altLang="en-US" b="1" dirty="0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ブライダル</a:t>
            </a:r>
            <a:endParaRPr lang="en-US" altLang="ja-JP" b="1" dirty="0" smtClean="0">
              <a:solidFill>
                <a:srgbClr val="6A190C"/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851"/>
              </a:lnSpc>
            </a:pPr>
            <a:r>
              <a:rPr lang="ja-JP" altLang="en-US" b="1" dirty="0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　　　　　　</a:t>
            </a:r>
            <a:r>
              <a:rPr lang="en-US" altLang="ja-JP" b="1" dirty="0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2013</a:t>
            </a:r>
            <a:r>
              <a:rPr lang="ja-JP" altLang="en-US" b="1" dirty="0" smtClean="0">
                <a:solidFill>
                  <a:srgbClr val="6A190C"/>
                </a:solidFill>
                <a:latin typeface="ＭＳ Ｐ明朝" pitchFamily="18" charset="-128"/>
                <a:ea typeface="ＭＳ Ｐ明朝" pitchFamily="18" charset="-128"/>
              </a:rPr>
              <a:t>　相談会</a:t>
            </a:r>
            <a:r>
              <a:rPr lang="ja-JP" altLang="en-US" sz="15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endParaRPr lang="en-US" altLang="ja-JP" sz="1200" b="1" dirty="0" smtClean="0">
              <a:solidFill>
                <a:schemeClr val="accent3">
                  <a:lumMod val="75000"/>
                </a:schemeClr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960"/>
              </a:lnSpc>
            </a:pPr>
            <a:r>
              <a:rPr lang="ja-JP" altLang="en-US" sz="1500" b="1" dirty="0" smtClean="0">
                <a:solidFill>
                  <a:schemeClr val="accent3">
                    <a:lumMod val="75000"/>
                  </a:schemeClr>
                </a:solidFill>
              </a:rPr>
              <a:t>      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</a:rPr>
              <a:t>　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～新春コレクション～</a:t>
            </a:r>
            <a:endParaRPr lang="en-US" altLang="ja-JP" sz="1700" b="1" dirty="0" smtClean="0">
              <a:solidFill>
                <a:schemeClr val="accent3">
                  <a:lumMod val="75000"/>
                </a:schemeClr>
              </a:solidFill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960"/>
              </a:lnSpc>
            </a:pPr>
            <a:r>
              <a:rPr lang="ja-JP" altLang="en-US" sz="1500" b="1" dirty="0" smtClean="0"/>
              <a:t>　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lang="ja-JP" altLang="en-US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月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27</a:t>
            </a:r>
            <a:r>
              <a:rPr lang="ja-JP" altLang="en-US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日</a:t>
            </a:r>
            <a:r>
              <a:rPr lang="ja-JP" altLang="en-US" sz="13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（日）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 </a:t>
            </a:r>
            <a:r>
              <a:rPr lang="en-US" altLang="ja-JP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13</a:t>
            </a:r>
            <a:r>
              <a:rPr lang="ja-JP" altLang="en-US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時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より</a:t>
            </a:r>
            <a:endParaRPr lang="en-US" altLang="ja-JP" sz="1300" b="1" dirty="0" smtClean="0"/>
          </a:p>
          <a:p>
            <a:pPr>
              <a:lnSpc>
                <a:spcPts val="544"/>
              </a:lnSpc>
            </a:pP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◎衣装の展示・試着、様々なブライダルの　　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　ご相談にスタッフが心をこめて対応させて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　いただきます。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　　この機会にお気軽にご来場下さいませ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　    ・ご来場者にケーキセットを進呈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000" b="1" dirty="0" smtClean="0">
                <a:latin typeface="ＭＳ Ｐ明朝" pitchFamily="18" charset="-128"/>
                <a:ea typeface="ＭＳ Ｐ明朝" pitchFamily="18" charset="-128"/>
              </a:rPr>
              <a:t>　　　・ご予約特典をご用意しております</a:t>
            </a: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0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r>
              <a:rPr lang="ja-JP" altLang="en-US" sz="1100" dirty="0" smtClean="0">
                <a:solidFill>
                  <a:srgbClr val="F22F0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～ご来場は予約不要、参加料無料～</a:t>
            </a: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23" name="図 22" descr="DSC0003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21711" y="8614464"/>
            <a:ext cx="1076213" cy="7600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4" name="タイトル 1"/>
          <p:cNvSpPr txBox="1">
            <a:spLocks/>
          </p:cNvSpPr>
          <p:nvPr/>
        </p:nvSpPr>
        <p:spPr>
          <a:xfrm rot="10800000" flipV="1">
            <a:off x="6299613" y="4464546"/>
            <a:ext cx="891545" cy="170057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62500" lnSpcReduction="20000"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089"/>
              </a:lnSpc>
            </a:pPr>
            <a:r>
              <a:rPr lang="en-US" altLang="ja-JP" sz="1100" b="1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※</a:t>
            </a:r>
            <a:r>
              <a:rPr lang="ja-JP" altLang="en-US" sz="1100" b="1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46" name="Picture 2" descr="クリックすると新しいウィンドウで開きます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38999" y="10218709"/>
            <a:ext cx="952159" cy="40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 useBgFill="1">
        <p:nvSpPr>
          <p:cNvPr id="45" name="正方形/長方形 44"/>
          <p:cNvSpPr/>
          <p:nvPr/>
        </p:nvSpPr>
        <p:spPr>
          <a:xfrm>
            <a:off x="5979593" y="10332165"/>
            <a:ext cx="873395" cy="22878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lIns="99569" tIns="49785" rIns="99569" bIns="49785">
            <a:spAutoFit/>
          </a:bodyPr>
          <a:lstStyle/>
          <a:p>
            <a:pPr>
              <a:lnSpc>
                <a:spcPts val="980"/>
              </a:lnSpc>
              <a:defRPr/>
            </a:pPr>
            <a:r>
              <a:rPr lang="ja-JP" altLang="en-US" sz="900" b="1" dirty="0"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あえ</a:t>
            </a:r>
            <a:r>
              <a:rPr lang="ja-JP" altLang="en-US" sz="900" b="1" dirty="0" err="1"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りあ</a:t>
            </a:r>
            <a:r>
              <a:rPr lang="ja-JP" altLang="en-US" sz="900" b="1" dirty="0">
                <a:uFill>
                  <a:solidFill>
                    <a:srgbClr val="FF0000"/>
                  </a:solidFill>
                </a:uFill>
                <a:ea typeface="ＭＳ Ｐゴシック" pitchFamily="50" charset="-128"/>
              </a:rPr>
              <a:t>遠野</a:t>
            </a:r>
            <a:endParaRPr lang="ja-JP" altLang="en-US" sz="900" b="1" dirty="0">
              <a:solidFill>
                <a:srgbClr val="FF0000"/>
              </a:solidFill>
              <a:ea typeface="ＭＳ Ｐゴシック" pitchFamily="50" charset="-128"/>
            </a:endParaRPr>
          </a:p>
        </p:txBody>
      </p:sp>
      <p:sp>
        <p:nvSpPr>
          <p:cNvPr id="48" name="タイトル 1"/>
          <p:cNvSpPr txBox="1">
            <a:spLocks/>
          </p:cNvSpPr>
          <p:nvPr/>
        </p:nvSpPr>
        <p:spPr>
          <a:xfrm>
            <a:off x="2263399" y="5299148"/>
            <a:ext cx="2262412" cy="1214395"/>
          </a:xfrm>
          <a:prstGeom prst="rect">
            <a:avLst/>
          </a:prstGeom>
        </p:spPr>
        <p:txBody>
          <a:bodyPr vert="horz" lIns="99569" tIns="49785" rIns="99569" bIns="49785" rtlCol="0" anchor="t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100" b="1" dirty="0" smtClean="0"/>
              <a:t>　</a:t>
            </a:r>
            <a:r>
              <a:rPr lang="ja-JP" altLang="en-US" sz="1500" b="1" dirty="0" smtClean="0"/>
              <a:t>お飲物</a:t>
            </a:r>
            <a:endParaRPr lang="en-US" altLang="ja-JP" sz="1500" b="1" dirty="0" smtClean="0"/>
          </a:p>
          <a:p>
            <a:pPr>
              <a:lnSpc>
                <a:spcPts val="1524"/>
              </a:lnSpc>
            </a:pPr>
            <a:r>
              <a:rPr lang="ja-JP" altLang="en-US" sz="1100" b="1" dirty="0" smtClean="0"/>
              <a:t>★</a:t>
            </a:r>
            <a:r>
              <a:rPr lang="ja-JP" altLang="en-US" sz="1400" b="1" dirty="0" smtClean="0"/>
              <a:t>ほろ酔いコース　</a:t>
            </a:r>
            <a:r>
              <a:rPr lang="en-US" altLang="ja-JP" sz="1400" b="1" dirty="0" smtClean="0"/>
              <a:t>1,500</a:t>
            </a:r>
            <a:r>
              <a:rPr lang="ja-JP" altLang="en-US" sz="1400" b="1" dirty="0" smtClean="0"/>
              <a:t>円</a:t>
            </a:r>
            <a:endParaRPr lang="en-US" altLang="ja-JP" sz="1400" b="1" dirty="0" smtClean="0"/>
          </a:p>
          <a:p>
            <a:pPr>
              <a:lnSpc>
                <a:spcPts val="1089"/>
              </a:lnSpc>
            </a:pPr>
            <a:r>
              <a:rPr lang="ja-JP" altLang="en-US" sz="1100" b="1" dirty="0" smtClean="0"/>
              <a:t>　</a:t>
            </a:r>
            <a:r>
              <a:rPr lang="ja-JP" altLang="en-US" sz="900" b="1" dirty="0" smtClean="0"/>
              <a:t>お一人ビール</a:t>
            </a:r>
            <a:r>
              <a:rPr lang="en-US" altLang="ja-JP" sz="900" b="1" dirty="0" smtClean="0"/>
              <a:t>3</a:t>
            </a:r>
            <a:r>
              <a:rPr lang="ja-JP" altLang="en-US" sz="900" b="1" dirty="0" smtClean="0"/>
              <a:t>本（交換有</a:t>
            </a:r>
            <a:r>
              <a:rPr lang="en-US" altLang="ja-JP" sz="900" b="1" dirty="0" smtClean="0"/>
              <a:t>,</a:t>
            </a:r>
            <a:r>
              <a:rPr lang="ja-JP" altLang="en-US" sz="900" b="1" dirty="0" smtClean="0"/>
              <a:t>交換率別記）</a:t>
            </a:r>
            <a:endParaRPr lang="en-US" altLang="ja-JP" sz="900" b="1" dirty="0" smtClean="0"/>
          </a:p>
          <a:p>
            <a:pPr>
              <a:lnSpc>
                <a:spcPts val="1700"/>
              </a:lnSpc>
            </a:pPr>
            <a:r>
              <a:rPr lang="ja-JP" altLang="en-US" sz="1100" b="1" dirty="0" smtClean="0"/>
              <a:t>★</a:t>
            </a:r>
            <a:r>
              <a:rPr lang="ja-JP" altLang="en-US" sz="1400" b="1" dirty="0" smtClean="0"/>
              <a:t>飲み放題コース　</a:t>
            </a:r>
            <a:r>
              <a:rPr lang="en-US" altLang="ja-JP" sz="1400" b="1" dirty="0" smtClean="0"/>
              <a:t>2,000</a:t>
            </a:r>
            <a:r>
              <a:rPr lang="ja-JP" altLang="en-US" sz="1400" b="1" dirty="0" smtClean="0"/>
              <a:t>円</a:t>
            </a:r>
            <a:endParaRPr lang="en-US" altLang="ja-JP" sz="1400" b="1" dirty="0" smtClean="0"/>
          </a:p>
          <a:p>
            <a:pPr>
              <a:lnSpc>
                <a:spcPts val="1089"/>
              </a:lnSpc>
            </a:pPr>
            <a:r>
              <a:rPr lang="ja-JP" altLang="en-US" sz="1100" b="1" dirty="0" smtClean="0"/>
              <a:t>　</a:t>
            </a:r>
            <a:r>
              <a:rPr lang="ja-JP" altLang="en-US" sz="900" b="1" dirty="0" smtClean="0"/>
              <a:t>乾杯より</a:t>
            </a:r>
            <a:r>
              <a:rPr lang="en-US" altLang="ja-JP" sz="900" b="1" dirty="0" smtClean="0"/>
              <a:t>2</a:t>
            </a:r>
            <a:r>
              <a:rPr lang="ja-JP" altLang="en-US" sz="900" b="1" dirty="0" smtClean="0"/>
              <a:t>時間まで</a:t>
            </a:r>
            <a:endParaRPr lang="en-US" altLang="ja-JP" sz="900" b="1" dirty="0" smtClean="0"/>
          </a:p>
          <a:p>
            <a:pPr>
              <a:lnSpc>
                <a:spcPts val="1089"/>
              </a:lnSpc>
            </a:pPr>
            <a:r>
              <a:rPr lang="ja-JP" altLang="en-US" sz="900" b="1" dirty="0" smtClean="0"/>
              <a:t>（ビール・日本酒・焼酎・ソフトドリンク）</a:t>
            </a:r>
            <a:endParaRPr lang="en-US" altLang="ja-JP" sz="900" b="1" dirty="0" smtClean="0"/>
          </a:p>
        </p:txBody>
      </p:sp>
      <p:sp>
        <p:nvSpPr>
          <p:cNvPr id="49" name="円/楕円 48"/>
          <p:cNvSpPr/>
          <p:nvPr/>
        </p:nvSpPr>
        <p:spPr>
          <a:xfrm>
            <a:off x="2301744" y="7481843"/>
            <a:ext cx="2384206" cy="221450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635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タイトル 1"/>
          <p:cNvSpPr txBox="1">
            <a:spLocks/>
          </p:cNvSpPr>
          <p:nvPr/>
        </p:nvSpPr>
        <p:spPr>
          <a:xfrm>
            <a:off x="2475980" y="8006533"/>
            <a:ext cx="2333576" cy="1743159"/>
          </a:xfrm>
          <a:prstGeom prst="rect">
            <a:avLst/>
          </a:prstGeom>
        </p:spPr>
        <p:txBody>
          <a:bodyPr vert="horz" lIns="99569" tIns="49785" rIns="99569" bIns="49785" rtlCol="0" anchor="t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b="1" dirty="0" smtClean="0">
                <a:latin typeface="ＭＳ Ｐ明朝" pitchFamily="18" charset="-128"/>
                <a:ea typeface="ＭＳ Ｐ明朝" pitchFamily="18" charset="-128"/>
              </a:rPr>
              <a:t>遠野の昔話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　　　　</a:t>
            </a:r>
            <a:r>
              <a:rPr lang="ja-JP" altLang="en-US" sz="11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　</a:t>
            </a:r>
            <a:r>
              <a:rPr lang="ja-JP" altLang="en-US" sz="1700" b="1" dirty="0" smtClean="0">
                <a:solidFill>
                  <a:schemeClr val="accent3">
                    <a:lumMod val="75000"/>
                  </a:schemeClr>
                </a:solidFill>
                <a:latin typeface="ＭＳ Ｐ明朝" pitchFamily="18" charset="-128"/>
                <a:ea typeface="ＭＳ Ｐ明朝" pitchFamily="18" charset="-128"/>
              </a:rPr>
              <a:t>　　</a:t>
            </a:r>
            <a:endParaRPr lang="en-US" altLang="ja-JP" sz="9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 </a:t>
            </a: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en-US" altLang="ja-JP" sz="1100" b="1" dirty="0" smtClean="0">
                <a:latin typeface="ＭＳ Ｐ明朝" pitchFamily="18" charset="-128"/>
                <a:ea typeface="ＭＳ Ｐ明朝" pitchFamily="18" charset="-128"/>
              </a:rPr>
              <a:t>2013</a:t>
            </a: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年</a:t>
            </a:r>
            <a:r>
              <a:rPr lang="en-US" altLang="ja-JP" sz="1700" b="1" dirty="0" smtClean="0"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lang="ja-JP" altLang="en-US" sz="1700" b="1" dirty="0" smtClean="0">
                <a:latin typeface="ＭＳ Ｐ明朝" pitchFamily="18" charset="-128"/>
                <a:ea typeface="ＭＳ Ｐ明朝" pitchFamily="18" charset="-128"/>
              </a:rPr>
              <a:t>月</a:t>
            </a:r>
            <a:r>
              <a:rPr lang="en-US" altLang="ja-JP" sz="17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1</a:t>
            </a:r>
            <a:r>
              <a:rPr lang="ja-JP" altLang="en-US" sz="1700" b="1" dirty="0" smtClean="0">
                <a:solidFill>
                  <a:srgbClr val="FF0000"/>
                </a:solidFill>
                <a:latin typeface="ＭＳ Ｐ明朝" pitchFamily="18" charset="-128"/>
                <a:ea typeface="ＭＳ Ｐ明朝" pitchFamily="18" charset="-128"/>
              </a:rPr>
              <a:t>日</a:t>
            </a:r>
            <a:r>
              <a:rPr lang="ja-JP" altLang="en-US" sz="1700" b="1" dirty="0" smtClean="0">
                <a:latin typeface="ＭＳ Ｐ明朝" pitchFamily="18" charset="-128"/>
                <a:ea typeface="ＭＳ Ｐ明朝" pitchFamily="18" charset="-128"/>
              </a:rPr>
              <a:t>～</a:t>
            </a:r>
            <a:r>
              <a:rPr lang="en-US" altLang="ja-JP" sz="1700" b="1" dirty="0" smtClean="0">
                <a:latin typeface="ＭＳ Ｐ明朝" pitchFamily="18" charset="-128"/>
                <a:ea typeface="ＭＳ Ｐ明朝" pitchFamily="18" charset="-128"/>
              </a:rPr>
              <a:t>3</a:t>
            </a:r>
            <a:r>
              <a:rPr lang="ja-JP" altLang="en-US" sz="1700" b="1" dirty="0" smtClean="0">
                <a:latin typeface="ＭＳ Ｐ明朝" pitchFamily="18" charset="-128"/>
                <a:ea typeface="ＭＳ Ｐ明朝" pitchFamily="18" charset="-128"/>
              </a:rPr>
              <a:t>日</a:t>
            </a: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　　　　　 　</a:t>
            </a: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200" b="1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3F</a:t>
            </a: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語り部ホール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Ⅰ</a:t>
            </a: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　　　　　 　　　　　　</a:t>
            </a:r>
            <a:endParaRPr lang="en-US" altLang="ja-JP" sz="11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　　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13</a:t>
            </a: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：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00</a:t>
            </a: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～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14</a:t>
            </a:r>
            <a:r>
              <a:rPr lang="ja-JP" altLang="en-US" sz="1500" b="1" dirty="0" smtClean="0">
                <a:latin typeface="ＭＳ Ｐ明朝" pitchFamily="18" charset="-128"/>
                <a:ea typeface="ＭＳ Ｐ明朝" pitchFamily="18" charset="-128"/>
              </a:rPr>
              <a:t>：</a:t>
            </a:r>
            <a:r>
              <a:rPr lang="en-US" altLang="ja-JP" sz="1500" b="1" dirty="0" smtClean="0">
                <a:latin typeface="ＭＳ Ｐ明朝" pitchFamily="18" charset="-128"/>
                <a:ea typeface="ＭＳ Ｐ明朝" pitchFamily="18" charset="-128"/>
              </a:rPr>
              <a:t>00</a:t>
            </a: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latin typeface="ＭＳ Ｐ明朝" pitchFamily="18" charset="-128"/>
                <a:ea typeface="ＭＳ Ｐ明朝" pitchFamily="18" charset="-128"/>
              </a:rPr>
              <a:t>　　　参加料　無料</a:t>
            </a:r>
            <a:r>
              <a:rPr lang="ja-JP" altLang="en-US" sz="900" b="1" dirty="0" smtClean="0">
                <a:latin typeface="ＭＳ Ｐ明朝" pitchFamily="18" charset="-128"/>
                <a:ea typeface="ＭＳ Ｐ明朝" pitchFamily="18" charset="-128"/>
              </a:rPr>
              <a:t>（途中入場</a:t>
            </a:r>
            <a:r>
              <a:rPr lang="en-US" altLang="ja-JP" sz="900" b="1" dirty="0" smtClean="0">
                <a:latin typeface="ＭＳ Ｐ明朝" pitchFamily="18" charset="-128"/>
                <a:ea typeface="ＭＳ Ｐ明朝" pitchFamily="18" charset="-128"/>
              </a:rPr>
              <a:t>OK</a:t>
            </a:r>
            <a:r>
              <a:rPr lang="ja-JP" altLang="en-US" sz="900" b="1" dirty="0" smtClean="0">
                <a:latin typeface="ＭＳ Ｐ明朝" pitchFamily="18" charset="-128"/>
                <a:ea typeface="ＭＳ Ｐ明朝" pitchFamily="18" charset="-128"/>
              </a:rPr>
              <a:t>）</a:t>
            </a:r>
            <a:endParaRPr lang="en-US" altLang="ja-JP" sz="900" b="1" dirty="0" smtClean="0">
              <a:latin typeface="ＭＳ Ｐ明朝" pitchFamily="18" charset="-128"/>
              <a:ea typeface="ＭＳ Ｐ明朝" pitchFamily="18" charset="-128"/>
            </a:endParaRPr>
          </a:p>
          <a:p>
            <a:pPr>
              <a:lnSpc>
                <a:spcPts val="1089"/>
              </a:lnSpc>
            </a:pPr>
            <a:endParaRPr lang="en-US" altLang="ja-JP" sz="1100" b="1" dirty="0" smtClean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ＭＳ Ｐ明朝" pitchFamily="18" charset="-128"/>
              <a:ea typeface="ＭＳ Ｐ明朝" pitchFamily="18" charset="-128"/>
              <a:cs typeface="+mj-cs"/>
            </a:endParaRPr>
          </a:p>
          <a:p>
            <a:pPr>
              <a:lnSpc>
                <a:spcPts val="1089"/>
              </a:lnSpc>
            </a:pPr>
            <a:r>
              <a:rPr lang="ja-JP" altLang="en-US" sz="1100" dirty="0" smtClean="0">
                <a:solidFill>
                  <a:srgbClr val="F22F0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　　 </a:t>
            </a:r>
            <a:r>
              <a:rPr lang="ja-JP" altLang="en-US" sz="1100" dirty="0" smtClean="0">
                <a:solidFill>
                  <a:srgbClr val="F22F08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　</a:t>
            </a:r>
            <a:r>
              <a:rPr lang="ja-JP" altLang="en-US" sz="9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出演</a:t>
            </a:r>
            <a:r>
              <a:rPr lang="en-US" altLang="ja-JP" sz="9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/</a:t>
            </a:r>
            <a:r>
              <a:rPr lang="ja-JP" altLang="en-US" sz="9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遠野</a:t>
            </a:r>
            <a:r>
              <a:rPr lang="ja-JP" altLang="en-US" sz="9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語り部</a:t>
            </a:r>
            <a:endParaRPr lang="en-US" altLang="ja-JP" sz="900" dirty="0" smtClean="0">
              <a:solidFill>
                <a:schemeClr val="accent3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  <a:p>
            <a:pPr>
              <a:lnSpc>
                <a:spcPts val="1089"/>
              </a:lnSpc>
            </a:pPr>
            <a:r>
              <a:rPr lang="ja-JP" altLang="en-US" sz="11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　　　　　　　　　</a:t>
            </a:r>
            <a:endParaRPr lang="ja-JP" altLang="en-US" sz="1100" dirty="0">
              <a:solidFill>
                <a:schemeClr val="accent3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52415" y="1865886"/>
            <a:ext cx="1660844" cy="11629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5730" y="1193349"/>
            <a:ext cx="1975454" cy="1239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02654" y="4982264"/>
            <a:ext cx="1411629" cy="9185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95345" y="6566884"/>
            <a:ext cx="1887895" cy="1386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図 8" descr="アエﾘｱロゴ2gif (2).gif"/>
          <p:cNvPicPr>
            <a:picLocks noChangeAspect="1"/>
          </p:cNvPicPr>
          <p:nvPr/>
        </p:nvPicPr>
        <p:blipFill>
          <a:blip r:embed="rId12" cstate="print"/>
          <a:srcRect t="9091"/>
          <a:stretch>
            <a:fillRect/>
          </a:stretch>
        </p:blipFill>
        <p:spPr>
          <a:xfrm>
            <a:off x="273401" y="10033175"/>
            <a:ext cx="2197303" cy="596843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95373" y="8769223"/>
            <a:ext cx="990278" cy="7271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43944" y="8515756"/>
            <a:ext cx="948729" cy="6966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5" name="タイトル 1"/>
          <p:cNvSpPr txBox="1">
            <a:spLocks/>
          </p:cNvSpPr>
          <p:nvPr/>
        </p:nvSpPr>
        <p:spPr>
          <a:xfrm>
            <a:off x="4744467" y="9153340"/>
            <a:ext cx="968379" cy="33632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089"/>
              </a:lnSpc>
            </a:pPr>
            <a:r>
              <a:rPr lang="ja-JP" altLang="en-US" sz="9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HG明朝B" pitchFamily="17" charset="-128"/>
                <a:ea typeface="HG明朝B" pitchFamily="17" charset="-128"/>
              </a:rPr>
              <a:t>親御さんの参加</a:t>
            </a:r>
            <a:endParaRPr lang="en-US" altLang="ja-JP" sz="900" dirty="0" smtClean="0">
              <a:effectLst>
                <a:outerShdw sx="1000" sy="1000" algn="ctr" rotWithShape="0">
                  <a:srgbClr val="FF0000"/>
                </a:outerShdw>
              </a:effectLst>
              <a:latin typeface="HG明朝B" pitchFamily="17" charset="-128"/>
              <a:ea typeface="HG明朝B" pitchFamily="17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9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HG明朝B" pitchFamily="17" charset="-128"/>
                <a:ea typeface="HG明朝B" pitchFamily="17" charset="-128"/>
              </a:rPr>
              <a:t>大歓迎です</a:t>
            </a:r>
            <a:r>
              <a:rPr lang="ja-JP" altLang="en-US" sz="900" dirty="0" smtClean="0">
                <a:latin typeface="HG明朝B" pitchFamily="17" charset="-128"/>
                <a:ea typeface="HG明朝B" pitchFamily="17" charset="-128"/>
              </a:rPr>
              <a:t>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47" name="タイトル 1"/>
          <p:cNvSpPr txBox="1">
            <a:spLocks/>
          </p:cNvSpPr>
          <p:nvPr/>
        </p:nvSpPr>
        <p:spPr>
          <a:xfrm>
            <a:off x="2253451" y="9482649"/>
            <a:ext cx="968379" cy="27065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5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51" name="タイトル 1"/>
          <p:cNvSpPr txBox="1">
            <a:spLocks/>
          </p:cNvSpPr>
          <p:nvPr/>
        </p:nvSpPr>
        <p:spPr>
          <a:xfrm>
            <a:off x="3750884" y="7784964"/>
            <a:ext cx="968379" cy="27065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5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52" name="タイトル 1"/>
          <p:cNvSpPr txBox="1">
            <a:spLocks/>
          </p:cNvSpPr>
          <p:nvPr/>
        </p:nvSpPr>
        <p:spPr>
          <a:xfrm>
            <a:off x="6021600" y="9230958"/>
            <a:ext cx="968379" cy="27065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500" dirty="0" smtClean="0">
                <a:effectLst>
                  <a:outerShdw sx="1000" sy="1000" algn="ctr" rotWithShape="0">
                    <a:srgbClr val="FF0000"/>
                  </a:outerShdw>
                </a:effectLst>
                <a:latin typeface="ＭＳ ゴシック" pitchFamily="49" charset="-128"/>
                <a:ea typeface="ＭＳ ゴシック" pitchFamily="49" charset="-128"/>
              </a:rPr>
              <a:t>写真はイメージです</a:t>
            </a:r>
            <a:r>
              <a:rPr lang="ja-JP" altLang="en-US" sz="1100" b="1" dirty="0" smtClean="0"/>
              <a:t>　　　</a:t>
            </a:r>
          </a:p>
          <a:p>
            <a:pPr>
              <a:lnSpc>
                <a:spcPts val="1633"/>
              </a:lnSpc>
              <a:spcBef>
                <a:spcPct val="0"/>
              </a:spcBef>
              <a:defRPr/>
            </a:pPr>
            <a:endParaRPr lang="ja-JP" altLang="en-US" sz="1100" dirty="0">
              <a:solidFill>
                <a:srgbClr val="F22F08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63956" y="6444965"/>
            <a:ext cx="2484729" cy="2144759"/>
          </a:xfrm>
          <a:prstGeom prst="ellipse">
            <a:avLst/>
          </a:prstGeom>
          <a:solidFill>
            <a:srgbClr val="33CC33"/>
          </a:solidFill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タイトル 1"/>
          <p:cNvSpPr txBox="1">
            <a:spLocks/>
          </p:cNvSpPr>
          <p:nvPr/>
        </p:nvSpPr>
        <p:spPr>
          <a:xfrm>
            <a:off x="412235" y="6524755"/>
            <a:ext cx="2104189" cy="2191826"/>
          </a:xfrm>
          <a:prstGeom prst="rect">
            <a:avLst/>
          </a:prstGeom>
        </p:spPr>
        <p:txBody>
          <a:bodyPr vert="horz" lIns="99569" tIns="49785" rIns="99569" bIns="49785" rtlCol="0" anchor="t" anchorCtr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ts val="1851"/>
              </a:lnSpc>
            </a:pPr>
            <a:r>
              <a:rPr lang="ja-JP" altLang="en-US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</a:t>
            </a:r>
            <a:r>
              <a:rPr lang="ja-JP" altLang="en-US" sz="1300" b="1" dirty="0" smtClean="0">
                <a:latin typeface="HGP創英角ﾎﾟｯﾌﾟ体" pitchFamily="50" charset="-128"/>
                <a:ea typeface="HGP創英角ﾎﾟｯﾌﾟ体" pitchFamily="50" charset="-128"/>
              </a:rPr>
              <a:t>山本惠子＆</a:t>
            </a:r>
            <a:endParaRPr lang="en-US" altLang="ja-JP" sz="13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851"/>
              </a:lnSpc>
            </a:pPr>
            <a:r>
              <a:rPr lang="ja-JP" altLang="en-US" sz="1300" b="1" dirty="0" smtClean="0">
                <a:latin typeface="HGP創英角ﾎﾟｯﾌﾟ体" pitchFamily="50" charset="-128"/>
                <a:ea typeface="HGP創英角ﾎﾟｯﾌﾟ体" pitchFamily="50" charset="-128"/>
              </a:rPr>
              <a:t>　山本音楽教室の皆さん</a:t>
            </a:r>
            <a:endParaRPr lang="en-US" altLang="ja-JP" sz="1300" b="1" dirty="0" smtClean="0"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851"/>
              </a:lnSpc>
            </a:pPr>
            <a:r>
              <a:rPr lang="en-US" altLang="ja-JP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X</a:t>
            </a: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‘</a:t>
            </a:r>
            <a:r>
              <a:rPr lang="en-US" altLang="ja-JP" sz="1700" b="1" dirty="0" err="1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mas</a:t>
            </a: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コンサート</a:t>
            </a:r>
            <a:endParaRPr lang="en-US" altLang="ja-JP" sz="17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198"/>
              </a:lnSpc>
            </a:pP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</a:t>
            </a: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endParaRPr lang="en-US" altLang="ja-JP" sz="9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 </a:t>
            </a:r>
            <a:r>
              <a:rPr lang="en-US" altLang="ja-JP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2012</a:t>
            </a: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年</a:t>
            </a:r>
            <a:r>
              <a:rPr lang="en-US" altLang="ja-JP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12</a:t>
            </a: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en-US" altLang="ja-JP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24</a:t>
            </a:r>
            <a:r>
              <a:rPr lang="ja-JP" altLang="en-US" sz="17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（月）</a:t>
            </a:r>
            <a:endParaRPr lang="en-US" altLang="ja-JP" sz="11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 　</a:t>
            </a:r>
            <a:endParaRPr lang="en-US" altLang="ja-JP" sz="11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場所：</a:t>
            </a:r>
            <a:r>
              <a:rPr lang="en-US" altLang="ja-JP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2F</a:t>
            </a:r>
            <a:r>
              <a:rPr lang="ja-JP" altLang="en-US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ホワイエ</a:t>
            </a: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endParaRPr lang="en-US" altLang="ja-JP" sz="11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 　　　　　　</a:t>
            </a:r>
            <a:endParaRPr lang="en-US" altLang="ja-JP" sz="11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</a:t>
            </a:r>
            <a:r>
              <a:rPr lang="en-US" altLang="ja-JP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14</a:t>
            </a:r>
            <a:r>
              <a:rPr lang="ja-JP" altLang="en-US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：</a:t>
            </a:r>
            <a:r>
              <a:rPr lang="en-US" altLang="ja-JP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00</a:t>
            </a:r>
            <a:r>
              <a:rPr lang="ja-JP" altLang="en-US" sz="13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開演（無料）</a:t>
            </a:r>
            <a:endParaRPr lang="en-US" altLang="ja-JP" sz="13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r>
              <a:rPr lang="ja-JP" altLang="en-US" sz="1100" b="1" dirty="0" smtClean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　　　　　　　　　</a:t>
            </a:r>
            <a:endParaRPr lang="en-US" altLang="ja-JP" sz="1100" b="1" dirty="0" smtClean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>
              <a:lnSpc>
                <a:spcPts val="1089"/>
              </a:lnSpc>
            </a:pPr>
            <a:endParaRPr lang="en-US" altLang="ja-JP" sz="1100" b="1" dirty="0" smtClean="0"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itchFamily="50" charset="-128"/>
              <a:ea typeface="HGP創英角ﾎﾟｯﾌﾟ体" pitchFamily="50" charset="-128"/>
              <a:cs typeface="+mj-cs"/>
            </a:endParaRPr>
          </a:p>
          <a:p>
            <a:pPr>
              <a:lnSpc>
                <a:spcPts val="1089"/>
              </a:lnSpc>
            </a:pPr>
            <a:r>
              <a:rPr lang="ja-JP" altLang="en-US" sz="1100" dirty="0" smtClean="0">
                <a:solidFill>
                  <a:schemeClr val="accent3">
                    <a:lumMod val="7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　　　　　　　　　　</a:t>
            </a:r>
            <a:endParaRPr lang="ja-JP" altLang="en-US" sz="1100" dirty="0">
              <a:solidFill>
                <a:schemeClr val="accent3">
                  <a:lumMod val="7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208" y="8108955"/>
            <a:ext cx="2344676" cy="17098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タイトル 1"/>
          <p:cNvSpPr txBox="1">
            <a:spLocks/>
          </p:cNvSpPr>
          <p:nvPr/>
        </p:nvSpPr>
        <p:spPr>
          <a:xfrm rot="10800000" flipV="1">
            <a:off x="3548784" y="2919847"/>
            <a:ext cx="1664475" cy="2180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  <a:scene3d>
              <a:camera prst="orthographicFront"/>
              <a:lightRig rig="threePt" dir="t"/>
            </a:scene3d>
            <a:sp3d>
              <a:bevelT w="0" h="0"/>
              <a:contourClr>
                <a:srgbClr val="FF0000"/>
              </a:contourClr>
            </a:sp3d>
          </a:bodyPr>
          <a:lstStyle/>
          <a:p>
            <a:pPr>
              <a:lnSpc>
                <a:spcPts val="1089"/>
              </a:lnSpc>
            </a:pPr>
            <a:r>
              <a:rPr lang="ja-JP" altLang="en-US" sz="700" dirty="0" smtClean="0">
                <a:solidFill>
                  <a:srgbClr val="FF0000"/>
                </a:solidFill>
                <a:latin typeface="+mj-ea"/>
                <a:ea typeface="+mj-ea"/>
              </a:rPr>
              <a:t>注</a:t>
            </a:r>
            <a:r>
              <a:rPr lang="en-US" altLang="ja-JP" sz="700" dirty="0" smtClean="0">
                <a:solidFill>
                  <a:srgbClr val="FF0000"/>
                </a:solidFill>
                <a:latin typeface="+mj-ea"/>
                <a:ea typeface="+mj-ea"/>
              </a:rPr>
              <a:t>)</a:t>
            </a:r>
            <a:r>
              <a:rPr lang="ja-JP" altLang="en-US" sz="700" dirty="0" smtClean="0">
                <a:solidFill>
                  <a:srgbClr val="FF0000"/>
                </a:solidFill>
                <a:latin typeface="+mj-ea"/>
                <a:ea typeface="+mj-ea"/>
              </a:rPr>
              <a:t>蕎麦セットのみの配達は出来かねます</a:t>
            </a:r>
            <a:r>
              <a:rPr lang="ja-JP" altLang="en-US" sz="11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1100" b="1" dirty="0" smtClean="0"/>
              <a:t>　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8_Eventkokuchi_chirashi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4">
            <a:lumMod val="20000"/>
            <a:lumOff val="80000"/>
          </a:schemeClr>
        </a:solidFill>
      </a:spPr>
      <a:bodyPr wrap="square" rtlCol="0">
        <a:spAutoFit/>
      </a:bodyPr>
      <a:lstStyle>
        <a:defPPr>
          <a:lnSpc>
            <a:spcPts val="2800"/>
          </a:lnSpc>
          <a:defRPr sz="2000"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28" ma:contentTypeDescription="Create a new document." ma:contentTypeScope="" ma:versionID="a6ef4ed32b9e2f717850d72af07647b5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47A86C44-767E-4F64-B4E5-5CDDAEC4C6C6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1CAC9C89-FEDC-41A2-8865-7C496069946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1C0A2C-98C8-4147-919B-F485177A0B9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28_Eventkokuchi_chirashi</Template>
  <TotalTime>0</TotalTime>
  <Words>72</Words>
  <Application>Microsoft Office PowerPoint</Application>
  <PresentationFormat>ユーザー設定</PresentationFormat>
  <Paragraphs>140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28_Eventkokuchi_chirashi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2010-11-12T03:23:17Z</dcterms:created>
  <dcterms:modified xsi:type="dcterms:W3CDTF">2012-11-24T05:22:54Z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TC102862799990</vt:lpwstr>
  </property>
</Properties>
</file>