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05613" cy="9939338"/>
  <p:defaultTextStyle>
    <a:defPPr>
      <a:defRPr lang="ja-JP"/>
    </a:defPPr>
    <a:lvl1pPr marL="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85BF"/>
    <a:srgbClr val="FF0066"/>
    <a:srgbClr val="FF66FF"/>
    <a:srgbClr val="00FFFF"/>
    <a:srgbClr val="FFCCFF"/>
    <a:srgbClr val="F18DD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9" autoAdjust="0"/>
    <p:restoredTop sz="94595" autoAdjust="0"/>
  </p:normalViewPr>
  <p:slideViewPr>
    <p:cSldViewPr>
      <p:cViewPr>
        <p:scale>
          <a:sx n="100" d="100"/>
          <a:sy n="100" d="100"/>
        </p:scale>
        <p:origin x="-1469" y="-58"/>
      </p:cViewPr>
      <p:guideLst>
        <p:guide orient="horz" pos="3368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7A50E-FFC3-46B0-A3F6-3F478E0F1DD8}" type="datetimeFigureOut">
              <a:rPr kumimoji="1" lang="ja-JP" altLang="en-US" smtClean="0"/>
              <a:pPr/>
              <a:t>2013/7/25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20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A1F1B-55E7-4CEA-BC0A-3C967B901CC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383253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87563" y="746125"/>
            <a:ext cx="263207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A1F1B-55E7-4CEA-BC0A-3C967B901CC1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865406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2013/7/25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2013/7/25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1916" y="428233"/>
            <a:ext cx="1701284" cy="9124044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8063" y="428233"/>
            <a:ext cx="4977831" cy="912404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2013/7/25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2013/7/25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2013/7/25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78063" y="2495129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43642" y="2495129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2013/7/25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1019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1019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2013/7/25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2013/7/25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2013/7/25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5" y="425757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6245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8065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2013/7/25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2013/7/25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2013/7/25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kumimoji="1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hyperlink" Target="http://www.aeria-tohno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30192" y="-16788"/>
            <a:ext cx="7575539" cy="2411160"/>
          </a:xfrm>
          <a:pattFill prst="pct40">
            <a:fgClr>
              <a:srgbClr val="F985BF"/>
            </a:fgClr>
            <a:bgClr>
              <a:schemeClr val="bg1"/>
            </a:bgClr>
          </a:pattFill>
          <a:effectLst>
            <a:glow rad="228600">
              <a:schemeClr val="bg1"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>
              <a:lnSpc>
                <a:spcPts val="1000"/>
              </a:lnSpc>
            </a:pPr>
            <a:r>
              <a:rPr lang="en-US" altLang="ja-JP" sz="3500" dirty="0" smtClean="0"/>
              <a:t/>
            </a:r>
            <a:br>
              <a:rPr lang="en-US" altLang="ja-JP" sz="3500" dirty="0" smtClean="0"/>
            </a:br>
            <a:r>
              <a:rPr lang="en-US" altLang="ja-JP" sz="3500" dirty="0" smtClean="0"/>
              <a:t/>
            </a:r>
            <a:br>
              <a:rPr lang="en-US" altLang="ja-JP" sz="3500" dirty="0" smtClean="0"/>
            </a:br>
            <a:r>
              <a:rPr lang="en-US" altLang="ja-JP" sz="3500" dirty="0" smtClean="0"/>
              <a:t>2013</a:t>
            </a:r>
            <a:r>
              <a:rPr lang="ja-JP" altLang="en-US" sz="3500" dirty="0" smtClean="0"/>
              <a:t>年　あえ</a:t>
            </a:r>
            <a:r>
              <a:rPr lang="ja-JP" altLang="en-US" sz="3500" dirty="0" err="1" smtClean="0"/>
              <a:t>りあ</a:t>
            </a:r>
            <a:r>
              <a:rPr lang="ja-JP" altLang="en-US" sz="3500" dirty="0" smtClean="0"/>
              <a:t>遠野</a:t>
            </a:r>
            <a:r>
              <a:rPr lang="en-US" altLang="ja-JP" sz="3500" dirty="0" smtClean="0"/>
              <a:t/>
            </a:r>
            <a:br>
              <a:rPr lang="en-US" altLang="ja-JP" sz="3500" dirty="0" smtClean="0"/>
            </a:br>
            <a:r>
              <a:rPr lang="en-US" altLang="ja-JP" sz="3500" dirty="0" smtClean="0"/>
              <a:t/>
            </a:r>
            <a:br>
              <a:rPr lang="en-US" altLang="ja-JP" sz="3500" dirty="0" smtClean="0"/>
            </a:br>
            <a:r>
              <a:rPr lang="en-US" altLang="ja-JP" sz="3500" dirty="0" smtClean="0"/>
              <a:t/>
            </a:r>
            <a:br>
              <a:rPr lang="en-US" altLang="ja-JP" sz="3500" dirty="0" smtClean="0"/>
            </a:br>
            <a:r>
              <a:rPr lang="en-US" altLang="ja-JP" sz="3500" dirty="0" smtClean="0"/>
              <a:t/>
            </a:r>
            <a:br>
              <a:rPr lang="en-US" altLang="ja-JP" sz="3500" dirty="0" smtClean="0"/>
            </a:br>
            <a:r>
              <a:rPr lang="en-US" altLang="ja-JP" sz="3500" dirty="0" smtClean="0"/>
              <a:t/>
            </a:r>
            <a:br>
              <a:rPr lang="en-US" altLang="ja-JP" sz="3500" dirty="0" smtClean="0"/>
            </a:br>
            <a:r>
              <a:rPr lang="ja-JP" altLang="en-US" sz="4900" i="1" dirty="0" smtClean="0">
                <a:ln>
                  <a:solidFill>
                    <a:srgbClr val="0070C0"/>
                  </a:solidFill>
                </a:ln>
                <a:ea typeface="ＤＦ特太ゴシック体" pitchFamily="1" charset="-128"/>
              </a:rPr>
              <a:t>サマーブライダルフェア</a:t>
            </a:r>
            <a:r>
              <a:rPr lang="en-US" altLang="ja-JP" sz="4900" i="1" dirty="0" smtClean="0">
                <a:ln>
                  <a:solidFill>
                    <a:srgbClr val="0070C0"/>
                  </a:solidFill>
                </a:ln>
                <a:ea typeface="ＤＦ特太ゴシック体" pitchFamily="1" charset="-128"/>
              </a:rPr>
              <a:t/>
            </a:r>
            <a:br>
              <a:rPr lang="en-US" altLang="ja-JP" sz="4900" i="1" dirty="0" smtClean="0">
                <a:ln>
                  <a:solidFill>
                    <a:srgbClr val="0070C0"/>
                  </a:solidFill>
                </a:ln>
                <a:ea typeface="ＤＦ特太ゴシック体" pitchFamily="1" charset="-128"/>
              </a:rPr>
            </a:br>
            <a:r>
              <a:rPr lang="en-US" altLang="ja-JP" sz="4900" i="1" dirty="0" smtClean="0">
                <a:ln>
                  <a:solidFill>
                    <a:srgbClr val="0070C0"/>
                  </a:solidFill>
                </a:ln>
                <a:ea typeface="ＤＦ特太ゴシック体" pitchFamily="1" charset="-128"/>
              </a:rPr>
              <a:t/>
            </a:r>
            <a:br>
              <a:rPr lang="en-US" altLang="ja-JP" sz="4900" i="1" dirty="0" smtClean="0">
                <a:ln>
                  <a:solidFill>
                    <a:srgbClr val="0070C0"/>
                  </a:solidFill>
                </a:ln>
                <a:ea typeface="ＤＦ特太ゴシック体" pitchFamily="1" charset="-128"/>
              </a:rPr>
            </a:br>
            <a:r>
              <a:rPr lang="en-US" altLang="ja-JP" sz="4900" i="1" dirty="0" smtClean="0">
                <a:ln>
                  <a:solidFill>
                    <a:srgbClr val="0070C0"/>
                  </a:solidFill>
                </a:ln>
                <a:ea typeface="ＤＦ特太ゴシック体" pitchFamily="1" charset="-128"/>
              </a:rPr>
              <a:t/>
            </a:r>
            <a:br>
              <a:rPr lang="en-US" altLang="ja-JP" sz="4900" i="1" dirty="0" smtClean="0">
                <a:ln>
                  <a:solidFill>
                    <a:srgbClr val="0070C0"/>
                  </a:solidFill>
                </a:ln>
                <a:ea typeface="ＤＦ特太ゴシック体" pitchFamily="1" charset="-128"/>
              </a:rPr>
            </a:br>
            <a:r>
              <a:rPr lang="en-US" altLang="ja-JP" sz="4400" i="1" dirty="0" smtClean="0"/>
              <a:t/>
            </a:r>
            <a:br>
              <a:rPr lang="en-US" altLang="ja-JP" sz="4400" i="1" dirty="0" smtClean="0"/>
            </a:br>
            <a:r>
              <a:rPr lang="en-US" altLang="ja-JP" sz="4400" i="1" dirty="0" smtClean="0"/>
              <a:t/>
            </a:r>
            <a:br>
              <a:rPr lang="en-US" altLang="ja-JP" sz="4400" i="1" dirty="0" smtClean="0"/>
            </a:br>
            <a:r>
              <a:rPr lang="en-US" altLang="ja-JP" sz="4400" i="1" dirty="0" smtClean="0">
                <a:ln>
                  <a:solidFill>
                    <a:srgbClr val="0070C0"/>
                  </a:solidFill>
                </a:ln>
                <a:latin typeface="AR P丸ゴシック体E" pitchFamily="50" charset="-128"/>
                <a:ea typeface="AR P丸ゴシック体E" pitchFamily="50" charset="-128"/>
              </a:rPr>
              <a:t>8</a:t>
            </a:r>
            <a:r>
              <a:rPr lang="ja-JP" altLang="en-US" sz="2700" i="1" dirty="0" smtClean="0">
                <a:ln>
                  <a:solidFill>
                    <a:srgbClr val="0070C0"/>
                  </a:solidFill>
                </a:ln>
                <a:latin typeface="AR P丸ゴシック体E" pitchFamily="50" charset="-128"/>
                <a:ea typeface="AR P丸ゴシック体E" pitchFamily="50" charset="-128"/>
              </a:rPr>
              <a:t>月</a:t>
            </a:r>
            <a:r>
              <a:rPr lang="en-US" altLang="ja-JP" sz="4400" i="1" dirty="0" smtClean="0">
                <a:ln>
                  <a:solidFill>
                    <a:srgbClr val="0070C0"/>
                  </a:solidFill>
                </a:ln>
                <a:latin typeface="AR P丸ゴシック体E" pitchFamily="50" charset="-128"/>
                <a:ea typeface="AR P丸ゴシック体E" pitchFamily="50" charset="-128"/>
              </a:rPr>
              <a:t>11</a:t>
            </a:r>
            <a:r>
              <a:rPr lang="ja-JP" altLang="en-US" sz="2700" i="1" dirty="0" smtClean="0">
                <a:ln>
                  <a:solidFill>
                    <a:srgbClr val="0070C0"/>
                  </a:solidFill>
                </a:ln>
                <a:latin typeface="AR P丸ゴシック体E" pitchFamily="50" charset="-128"/>
                <a:ea typeface="AR P丸ゴシック体E" pitchFamily="50" charset="-128"/>
              </a:rPr>
              <a:t>日</a:t>
            </a:r>
            <a:r>
              <a:rPr lang="en-US" altLang="ja-JP" sz="3100" i="1" dirty="0" smtClean="0">
                <a:ln>
                  <a:solidFill>
                    <a:srgbClr val="0070C0"/>
                  </a:solidFill>
                </a:ln>
                <a:latin typeface="AR P丸ゴシック体E" pitchFamily="50" charset="-128"/>
                <a:ea typeface="AR P丸ゴシック体E" pitchFamily="50" charset="-128"/>
              </a:rPr>
              <a:t>(</a:t>
            </a:r>
            <a:r>
              <a:rPr lang="ja-JP" altLang="en-US" sz="3100" i="1" dirty="0" smtClean="0">
                <a:ln>
                  <a:solidFill>
                    <a:srgbClr val="0070C0"/>
                  </a:solidFill>
                </a:ln>
                <a:latin typeface="AR P丸ゴシック体E" pitchFamily="50" charset="-128"/>
                <a:ea typeface="AR P丸ゴシック体E" pitchFamily="50" charset="-128"/>
              </a:rPr>
              <a:t>日</a:t>
            </a:r>
            <a:r>
              <a:rPr lang="en-US" altLang="ja-JP" sz="3100" i="1" dirty="0" smtClean="0">
                <a:ln>
                  <a:solidFill>
                    <a:srgbClr val="0070C0"/>
                  </a:solidFill>
                </a:ln>
                <a:latin typeface="AR P丸ゴシック体E" pitchFamily="50" charset="-128"/>
                <a:ea typeface="AR P丸ゴシック体E" pitchFamily="50" charset="-128"/>
              </a:rPr>
              <a:t>) </a:t>
            </a:r>
            <a:r>
              <a:rPr lang="ja-JP" altLang="en-US" sz="2700" i="1" dirty="0" smtClean="0">
                <a:ln>
                  <a:solidFill>
                    <a:srgbClr val="0070C0"/>
                  </a:solidFill>
                </a:ln>
                <a:latin typeface="AR P丸ゴシック体E" pitchFamily="50" charset="-128"/>
                <a:ea typeface="AR P丸ゴシック体E" pitchFamily="50" charset="-128"/>
              </a:rPr>
              <a:t>午前</a:t>
            </a:r>
            <a:r>
              <a:rPr lang="en-US" altLang="ja-JP" sz="4000" i="1" dirty="0" smtClean="0">
                <a:ln>
                  <a:solidFill>
                    <a:srgbClr val="0070C0"/>
                  </a:solidFill>
                </a:ln>
                <a:latin typeface="AR P丸ゴシック体E" pitchFamily="50" charset="-128"/>
                <a:ea typeface="AR P丸ゴシック体E" pitchFamily="50" charset="-128"/>
              </a:rPr>
              <a:t>10:30</a:t>
            </a:r>
            <a:r>
              <a:rPr lang="ja-JP" altLang="en-US" sz="3500" i="1" dirty="0" smtClean="0">
                <a:ln>
                  <a:solidFill>
                    <a:srgbClr val="0070C0"/>
                  </a:solidFill>
                </a:ln>
                <a:latin typeface="AR P丸ゴシック体E" pitchFamily="50" charset="-128"/>
                <a:ea typeface="AR P丸ゴシック体E" pitchFamily="50" charset="-128"/>
              </a:rPr>
              <a:t>～</a:t>
            </a:r>
            <a:r>
              <a:rPr lang="ja-JP" altLang="en-US" sz="2700" i="1" dirty="0" smtClean="0">
                <a:ln>
                  <a:solidFill>
                    <a:srgbClr val="0070C0"/>
                  </a:solidFill>
                </a:ln>
                <a:latin typeface="AR P丸ゴシック体E" pitchFamily="50" charset="-128"/>
                <a:ea typeface="AR P丸ゴシック体E" pitchFamily="50" charset="-128"/>
              </a:rPr>
              <a:t>午後</a:t>
            </a:r>
            <a:r>
              <a:rPr lang="en-US" altLang="ja-JP" sz="4000" i="1" dirty="0" smtClean="0">
                <a:ln>
                  <a:solidFill>
                    <a:srgbClr val="0070C0"/>
                  </a:solidFill>
                </a:ln>
                <a:latin typeface="AR P丸ゴシック体E" pitchFamily="50" charset="-128"/>
                <a:ea typeface="AR P丸ゴシック体E" pitchFamily="50" charset="-128"/>
              </a:rPr>
              <a:t>3:00</a:t>
            </a:r>
            <a:r>
              <a:rPr lang="ja-JP" altLang="en-US" sz="2700" i="1" dirty="0" smtClean="0">
                <a:ln>
                  <a:solidFill>
                    <a:srgbClr val="0070C0"/>
                  </a:solidFill>
                </a:ln>
                <a:latin typeface="AR P丸ゴシック体E" pitchFamily="50" charset="-128"/>
                <a:ea typeface="AR P丸ゴシック体E" pitchFamily="50" charset="-128"/>
              </a:rPr>
              <a:t>ま</a:t>
            </a:r>
            <a:r>
              <a:rPr lang="ja-JP" altLang="en-US" sz="2700" i="1" dirty="0" smtClean="0">
                <a:ln>
                  <a:solidFill>
                    <a:srgbClr val="0070C0"/>
                  </a:solidFill>
                </a:ln>
                <a:latin typeface="AR P丸ゴシック体E" pitchFamily="50" charset="-128"/>
                <a:ea typeface="AR P丸ゴシック体E" pitchFamily="50" charset="-128"/>
              </a:rPr>
              <a:t>で</a:t>
            </a:r>
            <a:r>
              <a:rPr lang="en-US" altLang="ja-JP" sz="2700" i="1" dirty="0" smtClean="0">
                <a:ln>
                  <a:solidFill>
                    <a:srgbClr val="0070C0"/>
                  </a:solidFill>
                </a:ln>
                <a:latin typeface="AR P丸ゴシック体E" pitchFamily="50" charset="-128"/>
                <a:ea typeface="AR P丸ゴシック体E" pitchFamily="50" charset="-128"/>
              </a:rPr>
              <a:t/>
            </a:r>
            <a:br>
              <a:rPr lang="en-US" altLang="ja-JP" sz="2700" i="1" dirty="0" smtClean="0">
                <a:ln>
                  <a:solidFill>
                    <a:srgbClr val="0070C0"/>
                  </a:solidFill>
                </a:ln>
                <a:latin typeface="AR P丸ゴシック体E" pitchFamily="50" charset="-128"/>
                <a:ea typeface="AR P丸ゴシック体E" pitchFamily="50" charset="-128"/>
              </a:rPr>
            </a:br>
            <a:r>
              <a:rPr lang="en-US" altLang="ja-JP" sz="2700" i="1" dirty="0" smtClean="0">
                <a:ln>
                  <a:solidFill>
                    <a:srgbClr val="0070C0"/>
                  </a:solidFill>
                </a:ln>
                <a:latin typeface="AR P丸ゴシック体E" pitchFamily="50" charset="-128"/>
                <a:ea typeface="AR P丸ゴシック体E" pitchFamily="50" charset="-128"/>
              </a:rPr>
              <a:t/>
            </a:r>
            <a:br>
              <a:rPr lang="en-US" altLang="ja-JP" sz="2700" i="1" dirty="0" smtClean="0">
                <a:ln>
                  <a:solidFill>
                    <a:srgbClr val="0070C0"/>
                  </a:solidFill>
                </a:ln>
                <a:latin typeface="AR P丸ゴシック体E" pitchFamily="50" charset="-128"/>
                <a:ea typeface="AR P丸ゴシック体E" pitchFamily="50" charset="-128"/>
              </a:rPr>
            </a:br>
            <a:r>
              <a:rPr lang="en-US" altLang="ja-JP" sz="4400" i="1" dirty="0" smtClean="0">
                <a:ln>
                  <a:solidFill>
                    <a:srgbClr val="0070C0"/>
                  </a:solidFill>
                </a:ln>
                <a:latin typeface="AR P丸ゴシック体E" pitchFamily="50" charset="-128"/>
                <a:ea typeface="AR P丸ゴシック体E" pitchFamily="50" charset="-128"/>
              </a:rPr>
              <a:t/>
            </a:r>
            <a:br>
              <a:rPr lang="en-US" altLang="ja-JP" sz="4400" i="1" dirty="0" smtClean="0">
                <a:ln>
                  <a:solidFill>
                    <a:srgbClr val="0070C0"/>
                  </a:solidFill>
                </a:ln>
                <a:latin typeface="AR P丸ゴシック体E" pitchFamily="50" charset="-128"/>
                <a:ea typeface="AR P丸ゴシック体E" pitchFamily="50" charset="-128"/>
              </a:rPr>
            </a:br>
            <a:r>
              <a:rPr lang="ja-JP" altLang="en-US" sz="2000" i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1"/>
                </a:solidFill>
              </a:rPr>
              <a:t>最愛</a:t>
            </a:r>
            <a:r>
              <a:rPr lang="ja-JP" altLang="en-US" sz="2000" i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1"/>
                </a:solidFill>
              </a:rPr>
              <a:t>のパートナーを見つけたお二人の特別な</a:t>
            </a:r>
            <a:r>
              <a:rPr lang="ja-JP" altLang="en-US" sz="2000" i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1"/>
                </a:solidFill>
              </a:rPr>
              <a:t>１日</a:t>
            </a:r>
            <a:r>
              <a:rPr lang="en-US" altLang="ja-JP" sz="2000" i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1"/>
                </a:solidFill>
              </a:rPr>
              <a:t/>
            </a:r>
            <a:br>
              <a:rPr lang="en-US" altLang="ja-JP" sz="2000" i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1"/>
                </a:solidFill>
              </a:rPr>
            </a:br>
            <a:r>
              <a:rPr lang="ja-JP" altLang="en-US" sz="2000" i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1"/>
                </a:solidFill>
              </a:rPr>
              <a:t>　　</a:t>
            </a:r>
            <a:r>
              <a:rPr lang="en-US" altLang="ja-JP" sz="2000" i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1"/>
                </a:solidFill>
              </a:rPr>
              <a:t/>
            </a:r>
            <a:br>
              <a:rPr lang="en-US" altLang="ja-JP" sz="2000" i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1"/>
                </a:solidFill>
              </a:rPr>
            </a:br>
            <a:r>
              <a:rPr lang="ja-JP" altLang="en-US" sz="2000" i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1"/>
                </a:solidFill>
              </a:rPr>
              <a:t>心をこめてお手伝い致します</a:t>
            </a:r>
            <a:endParaRPr lang="ja-JP" altLang="en-US" sz="2000" i="1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890" y="9932871"/>
            <a:ext cx="1683291" cy="591676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716436" y="9855140"/>
            <a:ext cx="5532850" cy="1023872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r>
              <a:rPr lang="ja-JP" altLang="en-US" sz="1200" dirty="0" smtClean="0"/>
              <a:t>　　</a:t>
            </a:r>
            <a:endParaRPr lang="en-US" altLang="ja-JP" sz="1200" dirty="0" smtClean="0"/>
          </a:p>
          <a:p>
            <a:r>
              <a:rPr lang="ja-JP" altLang="en-US" sz="1200" dirty="0" smtClean="0"/>
              <a:t>　　　　　　　</a:t>
            </a:r>
            <a:r>
              <a:rPr lang="ja-JP" altLang="en-US" sz="1300" dirty="0" smtClean="0"/>
              <a:t>　遠野市新町</a:t>
            </a:r>
            <a:r>
              <a:rPr lang="en-US" altLang="ja-JP" sz="1300" dirty="0" smtClean="0"/>
              <a:t>1-10</a:t>
            </a:r>
            <a:r>
              <a:rPr lang="ja-JP" altLang="en-US" sz="1300" dirty="0" smtClean="0"/>
              <a:t>　（博物館隣）　遠野駅から徒歩</a:t>
            </a:r>
            <a:r>
              <a:rPr lang="en-US" altLang="ja-JP" sz="1300" dirty="0" smtClean="0"/>
              <a:t>8</a:t>
            </a:r>
            <a:r>
              <a:rPr lang="ja-JP" altLang="en-US" sz="1300" dirty="0" smtClean="0"/>
              <a:t>分</a:t>
            </a:r>
            <a:endParaRPr lang="en-US" altLang="ja-JP" sz="1300" dirty="0" smtClean="0"/>
          </a:p>
          <a:p>
            <a:r>
              <a:rPr lang="ja-JP" altLang="en-US" sz="1200" dirty="0" smtClean="0"/>
              <a:t>　　　　　　　</a:t>
            </a:r>
            <a:r>
              <a:rPr lang="ja-JP" altLang="en-US" sz="1300" dirty="0" smtClean="0"/>
              <a:t>☎　</a:t>
            </a:r>
            <a:r>
              <a:rPr lang="en-US" altLang="ja-JP" sz="1300" dirty="0" smtClean="0"/>
              <a:t>0198-60-1703</a:t>
            </a:r>
            <a:r>
              <a:rPr lang="ja-JP" altLang="en-US" sz="1100" dirty="0" smtClean="0"/>
              <a:t>（予約サロン）</a:t>
            </a:r>
            <a:r>
              <a:rPr lang="ja-JP" altLang="en-US" sz="1200" dirty="0" smtClean="0"/>
              <a:t>　ホームページ　</a:t>
            </a:r>
            <a:r>
              <a:rPr lang="en-US" altLang="ja-JP" sz="1200" dirty="0" smtClean="0">
                <a:hlinkClick r:id="rId4"/>
              </a:rPr>
              <a:t>www.aeria-tohno.com</a:t>
            </a:r>
            <a:endParaRPr lang="en-US" altLang="ja-JP" sz="1200" dirty="0" smtClean="0"/>
          </a:p>
          <a:p>
            <a:endParaRPr lang="en-US" altLang="ja-JP" sz="1200" dirty="0" smtClean="0"/>
          </a:p>
          <a:p>
            <a:endParaRPr lang="ja-JP" altLang="en-US" sz="10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4287" y="2440077"/>
            <a:ext cx="5459108" cy="75604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サブタイトル 2"/>
          <p:cNvSpPr txBox="1">
            <a:spLocks/>
          </p:cNvSpPr>
          <p:nvPr/>
        </p:nvSpPr>
        <p:spPr>
          <a:xfrm>
            <a:off x="446161" y="7744472"/>
            <a:ext cx="4390442" cy="2292650"/>
          </a:xfrm>
          <a:prstGeom prst="rect">
            <a:avLst/>
          </a:prstGeom>
          <a:gradFill>
            <a:gsLst>
              <a:gs pos="0">
                <a:schemeClr val="bg1"/>
              </a:gs>
              <a:gs pos="64999">
                <a:schemeClr val="bg1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effectLst>
            <a:outerShdw blurRad="40000" dist="20000" dir="5400000" rotWithShape="0">
              <a:srgbClr val="000000">
                <a:alpha val="38000"/>
              </a:srgbClr>
            </a:outerShdw>
            <a:softEdge rad="2413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9569" tIns="49785" rIns="99569" bIns="49785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2600" b="1" dirty="0" smtClean="0">
                <a:solidFill>
                  <a:srgbClr val="C00000"/>
                </a:solidFill>
              </a:rPr>
              <a:t>★今だけ成約</a:t>
            </a:r>
            <a:r>
              <a:rPr lang="en-US" altLang="ja-JP" sz="2600" b="1" dirty="0" smtClean="0">
                <a:solidFill>
                  <a:srgbClr val="C00000"/>
                </a:solidFill>
              </a:rPr>
              <a:t>5</a:t>
            </a:r>
            <a:r>
              <a:rPr lang="ja-JP" altLang="en-US" sz="2600" b="1" dirty="0" smtClean="0">
                <a:solidFill>
                  <a:srgbClr val="C00000"/>
                </a:solidFill>
              </a:rPr>
              <a:t>大特典★</a:t>
            </a:r>
            <a:endParaRPr lang="en-US" altLang="ja-JP" sz="2600" b="1" dirty="0" smtClean="0">
              <a:solidFill>
                <a:srgbClr val="C00000"/>
              </a:solidFill>
            </a:endParaRPr>
          </a:p>
          <a:p>
            <a:pPr algn="l"/>
            <a:r>
              <a:rPr lang="ja-JP" altLang="en-US" sz="1300" b="1" dirty="0" smtClean="0">
                <a:solidFill>
                  <a:srgbClr val="C00000"/>
                </a:solidFill>
              </a:rPr>
              <a:t>①選べる特典（</a:t>
            </a:r>
            <a:r>
              <a:rPr lang="en-US" altLang="ja-JP" sz="1300" b="1" dirty="0" smtClean="0">
                <a:solidFill>
                  <a:srgbClr val="C00000"/>
                </a:solidFill>
              </a:rPr>
              <a:t>52,500</a:t>
            </a:r>
            <a:r>
              <a:rPr lang="ja-JP" altLang="en-US" sz="1300" b="1" dirty="0" smtClean="0">
                <a:solidFill>
                  <a:srgbClr val="C00000"/>
                </a:solidFill>
              </a:rPr>
              <a:t>円相当）をプレゼント</a:t>
            </a:r>
            <a:r>
              <a:rPr lang="en-US" altLang="ja-JP" sz="1300" b="1" dirty="0" smtClean="0">
                <a:solidFill>
                  <a:srgbClr val="C00000"/>
                </a:solidFill>
              </a:rPr>
              <a:t>※1</a:t>
            </a:r>
          </a:p>
          <a:p>
            <a:pPr algn="l"/>
            <a:r>
              <a:rPr lang="ja-JP" altLang="en-US" sz="1100" b="1" dirty="0" smtClean="0">
                <a:solidFill>
                  <a:srgbClr val="C00000"/>
                </a:solidFill>
              </a:rPr>
              <a:t>（ｳｪﾃﾞｨﾝｸﾞ生ｹｰｷ・ﾊﾞﾙｰﾝ演出・ﾙﾐﾌｧﾝﾀｼﾞｱの中からひとつﾁｮｲｽ）</a:t>
            </a:r>
            <a:endParaRPr lang="en-US" altLang="ja-JP" sz="1100" b="1" dirty="0" smtClean="0">
              <a:solidFill>
                <a:srgbClr val="C00000"/>
              </a:solidFill>
            </a:endParaRPr>
          </a:p>
          <a:p>
            <a:pPr algn="l"/>
            <a:r>
              <a:rPr lang="ja-JP" altLang="en-US" sz="1300" b="1" dirty="0" smtClean="0">
                <a:solidFill>
                  <a:srgbClr val="C00000"/>
                </a:solidFill>
              </a:rPr>
              <a:t>②デラックスツインルーム宿泊・新郎新婦を披露宴当日ご招待</a:t>
            </a:r>
            <a:endParaRPr lang="en-US" altLang="ja-JP" sz="1300" b="1" dirty="0" smtClean="0">
              <a:solidFill>
                <a:srgbClr val="C00000"/>
              </a:solidFill>
            </a:endParaRPr>
          </a:p>
          <a:p>
            <a:pPr algn="l"/>
            <a:r>
              <a:rPr lang="ja-JP" altLang="en-US" sz="1300" b="1" dirty="0" smtClean="0">
                <a:solidFill>
                  <a:srgbClr val="C00000"/>
                </a:solidFill>
              </a:rPr>
              <a:t>③プレミアム会員証をプレゼント（レストラン・宿泊割引あり）</a:t>
            </a:r>
            <a:endParaRPr lang="en-US" altLang="ja-JP" sz="1300" b="1" dirty="0" smtClean="0">
              <a:solidFill>
                <a:srgbClr val="C00000"/>
              </a:solidFill>
            </a:endParaRPr>
          </a:p>
          <a:p>
            <a:pPr algn="l"/>
            <a:r>
              <a:rPr lang="ja-JP" altLang="en-US" sz="1300" b="1" dirty="0" smtClean="0">
                <a:solidFill>
                  <a:srgbClr val="C00000"/>
                </a:solidFill>
              </a:rPr>
              <a:t>④</a:t>
            </a:r>
            <a:r>
              <a:rPr lang="ja-JP" altLang="en-US" sz="1300" b="1" dirty="0">
                <a:solidFill>
                  <a:srgbClr val="C00000"/>
                </a:solidFill>
              </a:rPr>
              <a:t>出席</a:t>
            </a:r>
            <a:r>
              <a:rPr lang="ja-JP" altLang="en-US" sz="1300" b="1" dirty="0" smtClean="0">
                <a:solidFill>
                  <a:srgbClr val="C00000"/>
                </a:solidFill>
              </a:rPr>
              <a:t>者のご宿泊を特別優待価格にてご用意</a:t>
            </a:r>
            <a:endParaRPr lang="en-US" altLang="ja-JP" sz="1300" b="1" dirty="0" smtClean="0">
              <a:solidFill>
                <a:srgbClr val="C00000"/>
              </a:solidFill>
            </a:endParaRPr>
          </a:p>
          <a:p>
            <a:pPr algn="l"/>
            <a:r>
              <a:rPr lang="ja-JP" altLang="en-US" sz="1300" b="1" dirty="0" smtClean="0">
                <a:solidFill>
                  <a:srgbClr val="C00000"/>
                </a:solidFill>
              </a:rPr>
              <a:t>⑤市内バス送迎無料サービス</a:t>
            </a:r>
            <a:endParaRPr lang="en-US" altLang="ja-JP" sz="1300" b="1" dirty="0" smtClean="0">
              <a:solidFill>
                <a:srgbClr val="C00000"/>
              </a:solidFill>
            </a:endParaRPr>
          </a:p>
          <a:p>
            <a:pPr algn="l"/>
            <a:r>
              <a:rPr lang="en-US" altLang="ja-JP" sz="900" b="1" dirty="0" smtClean="0">
                <a:solidFill>
                  <a:srgbClr val="C00000"/>
                </a:solidFill>
              </a:rPr>
              <a:t>※1</a:t>
            </a:r>
            <a:r>
              <a:rPr lang="ja-JP" altLang="en-US" sz="900" b="1" dirty="0" smtClean="0">
                <a:solidFill>
                  <a:srgbClr val="C00000"/>
                </a:solidFill>
              </a:rPr>
              <a:t>　一部条件あり</a:t>
            </a:r>
            <a:endParaRPr lang="en-US" altLang="ja-JP" sz="900" b="1" dirty="0" smtClean="0">
              <a:solidFill>
                <a:srgbClr val="C0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788743" y="2394372"/>
            <a:ext cx="2619941" cy="248324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CCFF"/>
            </a:solidFill>
          </a:ln>
          <a:effectLst>
            <a:softEdge rad="12700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9569" tIns="49785" rIns="99569" bIns="49785" rtlCol="0">
            <a:spAutoFit/>
          </a:bodyPr>
          <a:lstStyle/>
          <a:p>
            <a:pPr>
              <a:lnSpc>
                <a:spcPts val="1000"/>
              </a:lnSpc>
            </a:pPr>
            <a:r>
              <a:rPr lang="ja-JP" altLang="en-US" dirty="0" smtClean="0">
                <a:ln>
                  <a:solidFill>
                    <a:sysClr val="windowText" lastClr="000000"/>
                  </a:solidFill>
                </a:ln>
                <a:solidFill>
                  <a:srgbClr val="F985BF"/>
                </a:solidFill>
              </a:rPr>
              <a:t>　　</a:t>
            </a:r>
            <a:endParaRPr lang="en-US" altLang="ja-JP" dirty="0" smtClean="0">
              <a:ln>
                <a:solidFill>
                  <a:sysClr val="windowText" lastClr="000000"/>
                </a:solidFill>
              </a:ln>
              <a:solidFill>
                <a:srgbClr val="F985BF"/>
              </a:solidFill>
            </a:endParaRPr>
          </a:p>
          <a:p>
            <a:r>
              <a:rPr lang="ja-JP" altLang="en-US" dirty="0" smtClean="0">
                <a:ln>
                  <a:solidFill>
                    <a:sysClr val="windowText" lastClr="000000"/>
                  </a:solidFill>
                </a:ln>
                <a:solidFill>
                  <a:srgbClr val="F985BF"/>
                </a:solidFill>
              </a:rPr>
              <a:t>       ❤</a:t>
            </a:r>
            <a:r>
              <a:rPr lang="ja-JP" altLang="en-US" dirty="0" smtClean="0">
                <a:ln>
                  <a:solidFill>
                    <a:sysClr val="windowText" lastClr="000000"/>
                  </a:solidFill>
                </a:ln>
                <a:solidFill>
                  <a:srgbClr val="F985BF"/>
                </a:solidFill>
              </a:rPr>
              <a:t>御予約不要❤</a:t>
            </a:r>
            <a:endParaRPr lang="en-US" altLang="ja-JP" dirty="0" smtClean="0">
              <a:ln>
                <a:solidFill>
                  <a:sysClr val="windowText" lastClr="000000"/>
                </a:solidFill>
              </a:ln>
              <a:solidFill>
                <a:srgbClr val="F985BF"/>
              </a:solidFill>
            </a:endParaRPr>
          </a:p>
          <a:p>
            <a:r>
              <a:rPr lang="ja-JP" altLang="en-US" dirty="0" smtClean="0">
                <a:ln>
                  <a:solidFill>
                    <a:sysClr val="windowText" lastClr="000000"/>
                  </a:solidFill>
                </a:ln>
                <a:solidFill>
                  <a:srgbClr val="F985BF"/>
                </a:solidFill>
              </a:rPr>
              <a:t>もちろん入場無料です</a:t>
            </a:r>
            <a:endParaRPr lang="en-US" altLang="ja-JP" dirty="0">
              <a:ln>
                <a:solidFill>
                  <a:sysClr val="windowText" lastClr="000000"/>
                </a:solidFill>
              </a:ln>
              <a:solidFill>
                <a:srgbClr val="F985BF"/>
              </a:solidFill>
            </a:endParaRPr>
          </a:p>
          <a:p>
            <a:pPr>
              <a:lnSpc>
                <a:spcPts val="900"/>
              </a:lnSpc>
            </a:pPr>
            <a:endParaRPr lang="en-US" altLang="ja-JP" sz="1100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1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HG丸ｺﾞｼｯｸM-PRO" pitchFamily="50" charset="-128"/>
                <a:ea typeface="HG丸ｺﾞｼｯｸM-PRO" pitchFamily="50" charset="-128"/>
              </a:rPr>
              <a:t>御披露</a:t>
            </a:r>
            <a:r>
              <a:rPr lang="ja-JP" altLang="en-US" sz="11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HG丸ｺﾞｼｯｸM-PRO" pitchFamily="50" charset="-128"/>
                <a:ea typeface="HG丸ｺﾞｼｯｸM-PRO" pitchFamily="50" charset="-128"/>
              </a:rPr>
              <a:t>宴の日程がお決まりでなくても</a:t>
            </a:r>
            <a:endParaRPr lang="en-US" altLang="ja-JP" sz="1100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1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HG丸ｺﾞｼｯｸM-PRO" pitchFamily="50" charset="-128"/>
                <a:ea typeface="HG丸ｺﾞｼｯｸM-PRO" pitchFamily="50" charset="-128"/>
              </a:rPr>
              <a:t>どうぞお気軽にご来館下さい</a:t>
            </a:r>
            <a:endParaRPr lang="en-US" altLang="ja-JP" sz="1100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1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HG丸ｺﾞｼｯｸM-PRO" pitchFamily="50" charset="-128"/>
                <a:ea typeface="HG丸ｺﾞｼｯｸM-PRO" pitchFamily="50" charset="-128"/>
              </a:rPr>
              <a:t>少人数でのお披露目会</a:t>
            </a:r>
            <a:r>
              <a:rPr lang="ja-JP" altLang="en-US" sz="11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HG丸ｺﾞｼｯｸM-PRO" pitchFamily="50" charset="-128"/>
                <a:ea typeface="HG丸ｺﾞｼｯｸM-PRO" pitchFamily="50" charset="-128"/>
              </a:rPr>
              <a:t>や結婚</a:t>
            </a:r>
            <a:r>
              <a:rPr lang="ja-JP" altLang="en-US" sz="11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HG丸ｺﾞｼｯｸM-PRO" pitchFamily="50" charset="-128"/>
                <a:ea typeface="HG丸ｺﾞｼｯｸM-PRO" pitchFamily="50" charset="-128"/>
              </a:rPr>
              <a:t>報告会をかねて</a:t>
            </a:r>
            <a:r>
              <a:rPr lang="ja-JP" altLang="en-US" sz="11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HG丸ｺﾞｼｯｸM-PRO" pitchFamily="50" charset="-128"/>
                <a:ea typeface="HG丸ｺﾞｼｯｸM-PRO" pitchFamily="50" charset="-128"/>
              </a:rPr>
              <a:t>の家族</a:t>
            </a:r>
            <a:r>
              <a:rPr lang="ja-JP" altLang="en-US" sz="11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HG丸ｺﾞｼｯｸM-PRO" pitchFamily="50" charset="-128"/>
                <a:ea typeface="HG丸ｺﾞｼｯｸM-PRO" pitchFamily="50" charset="-128"/>
              </a:rPr>
              <a:t>のお食事会など</a:t>
            </a:r>
            <a:r>
              <a:rPr lang="ja-JP" altLang="en-US" sz="11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HG丸ｺﾞｼｯｸM-PRO" pitchFamily="50" charset="-128"/>
                <a:ea typeface="HG丸ｺﾞｼｯｸM-PRO" pitchFamily="50" charset="-128"/>
              </a:rPr>
              <a:t>も承って</a:t>
            </a:r>
            <a:r>
              <a:rPr lang="ja-JP" altLang="en-US" sz="11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HG丸ｺﾞｼｯｸM-PRO" pitchFamily="50" charset="-128"/>
                <a:ea typeface="HG丸ｺﾞｼｯｸM-PRO" pitchFamily="50" charset="-128"/>
              </a:rPr>
              <a:t>おります</a:t>
            </a:r>
            <a:r>
              <a:rPr lang="ja-JP" altLang="en-US" sz="11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！</a:t>
            </a:r>
            <a:endParaRPr lang="en-US" altLang="ja-JP" sz="11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1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披露</a:t>
            </a:r>
            <a:r>
              <a:rPr lang="ja-JP" altLang="en-US" sz="11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宴用ドレスから</a:t>
            </a:r>
            <a:r>
              <a:rPr lang="ja-JP" altLang="en-US" sz="11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和装披露</a:t>
            </a:r>
            <a:r>
              <a:rPr lang="ja-JP" altLang="en-US" sz="11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宴会場の装飾を</a:t>
            </a:r>
            <a:r>
              <a:rPr lang="ja-JP" altLang="en-US" sz="11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含め</a:t>
            </a:r>
            <a:r>
              <a:rPr lang="en-US" altLang="ja-JP" sz="11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,</a:t>
            </a:r>
            <a:r>
              <a:rPr lang="ja-JP" altLang="en-US" sz="11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ギフト品</a:t>
            </a:r>
            <a:r>
              <a:rPr lang="ja-JP" altLang="en-US" sz="11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や記念写真なども</a:t>
            </a:r>
            <a:r>
              <a:rPr lang="ja-JP" altLang="en-US" sz="11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展示致します</a:t>
            </a:r>
            <a:endParaRPr lang="en-US" altLang="ja-JP" sz="11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11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+mn-ea"/>
            </a:endParaRPr>
          </a:p>
        </p:txBody>
      </p:sp>
      <p:sp>
        <p:nvSpPr>
          <p:cNvPr id="12" name="円/楕円 11"/>
          <p:cNvSpPr/>
          <p:nvPr/>
        </p:nvSpPr>
        <p:spPr>
          <a:xfrm>
            <a:off x="314286" y="4902522"/>
            <a:ext cx="2037286" cy="1092250"/>
          </a:xfrm>
          <a:prstGeom prst="ellipse">
            <a:avLst/>
          </a:prstGeom>
          <a:solidFill>
            <a:srgbClr val="FFCCFF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</a:rPr>
              <a:t>お気軽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に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200" b="1" dirty="0" smtClean="0">
                <a:solidFill>
                  <a:schemeClr val="tx1"/>
                </a:solidFill>
              </a:rPr>
              <a:t>ご来館ください！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ご見学のお客様へ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冷たいお飲物などを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をご用意しております！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pPr algn="ctr"/>
            <a:endParaRPr lang="ja-JP" altLang="en-US" sz="900" dirty="0">
              <a:solidFill>
                <a:schemeClr val="tx1"/>
              </a:solidFill>
            </a:endParaRPr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1514" y="7163514"/>
            <a:ext cx="2381765" cy="2847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9063" y="4802578"/>
            <a:ext cx="1828592" cy="2387130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5191130" y="6823603"/>
            <a:ext cx="1926916" cy="239042"/>
          </a:xfrm>
          <a:prstGeom prst="rect">
            <a:avLst/>
          </a:prstGeom>
          <a:solidFill>
            <a:schemeClr val="bg1"/>
          </a:solidFill>
        </p:spPr>
        <p:txBody>
          <a:bodyPr wrap="square" lIns="99569" tIns="49785" rIns="99569" bIns="49785" rtlCol="0">
            <a:spAutoFit/>
          </a:bodyPr>
          <a:lstStyle/>
          <a:p>
            <a:r>
              <a:rPr lang="ja-JP" altLang="en-US" sz="900" dirty="0" smtClean="0"/>
              <a:t>日ざしあふれるロビーチャペル式</a:t>
            </a:r>
            <a:endParaRPr lang="ja-JP" altLang="en-US" sz="9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447868" y="8645282"/>
            <a:ext cx="1032097" cy="208264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r>
              <a:rPr lang="ja-JP" altLang="en-US" sz="700" dirty="0" smtClean="0"/>
              <a:t>とおの物語の館</a:t>
            </a:r>
            <a:endParaRPr lang="en-US" altLang="ja-JP" sz="700" dirty="0" smtClean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527259" y="8878477"/>
            <a:ext cx="555745" cy="208264"/>
          </a:xfrm>
          <a:prstGeom prst="rect">
            <a:avLst/>
          </a:prstGeom>
          <a:solidFill>
            <a:schemeClr val="bg1"/>
          </a:solidFill>
        </p:spPr>
        <p:txBody>
          <a:bodyPr wrap="square" lIns="99569" tIns="49785" rIns="99569" bIns="49785" rtlCol="0">
            <a:spAutoFit/>
          </a:bodyPr>
          <a:lstStyle/>
          <a:p>
            <a:endParaRPr lang="en-US" altLang="ja-JP" sz="700" dirty="0" smtClean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368475" y="8178892"/>
            <a:ext cx="555745" cy="208264"/>
          </a:xfrm>
          <a:prstGeom prst="rect">
            <a:avLst/>
          </a:prstGeom>
          <a:solidFill>
            <a:schemeClr val="bg1"/>
          </a:solidFill>
        </p:spPr>
        <p:txBody>
          <a:bodyPr wrap="square" lIns="99569" tIns="49785" rIns="99569" bIns="49785" rtlCol="0">
            <a:spAutoFit/>
          </a:bodyPr>
          <a:lstStyle/>
          <a:p>
            <a:endParaRPr lang="en-US" altLang="ja-JP" sz="700" dirty="0" smtClean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289082" y="8273237"/>
            <a:ext cx="863810" cy="182732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r>
              <a:rPr lang="ja-JP" altLang="en-US" sz="500" dirty="0" smtClean="0"/>
              <a:t>まちなかギャラリー</a:t>
            </a:r>
            <a:endParaRPr lang="en-US" altLang="ja-JP" sz="500" dirty="0" smtClean="0"/>
          </a:p>
        </p:txBody>
      </p:sp>
    </p:spTree>
    <p:extLst>
      <p:ext uri="{BB962C8B-B14F-4D97-AF65-F5344CB8AC3E}">
        <p14:creationId xmlns="" xmlns:p14="http://schemas.microsoft.com/office/powerpoint/2010/main" val="381774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104</Words>
  <Application>Microsoft Office PowerPoint</Application>
  <PresentationFormat>ユーザー設定</PresentationFormat>
  <Paragraphs>30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  2013年　あえりあ遠野     サマーブライダルフェア     8月11日(日) 午前10:30～午後3:00まで   最愛のパートナーを見つけたお二人の特別な１日 　　 心をこめてお手伝い致します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Administrator</dc:creator>
  <cp:lastModifiedBy>Administrator</cp:lastModifiedBy>
  <cp:revision>46</cp:revision>
  <cp:lastPrinted>2013-07-23T02:24:07Z</cp:lastPrinted>
  <dcterms:created xsi:type="dcterms:W3CDTF">2012-08-06T08:05:43Z</dcterms:created>
  <dcterms:modified xsi:type="dcterms:W3CDTF">2013-07-25T00:58:54Z</dcterms:modified>
</cp:coreProperties>
</file>