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05613" cy="9939338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85BF"/>
    <a:srgbClr val="FF0066"/>
    <a:srgbClr val="FF66FF"/>
    <a:srgbClr val="00FFFF"/>
    <a:srgbClr val="FFCCFF"/>
    <a:srgbClr val="F18DD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4595" autoAdjust="0"/>
  </p:normalViewPr>
  <p:slideViewPr>
    <p:cSldViewPr>
      <p:cViewPr>
        <p:scale>
          <a:sx n="100" d="100"/>
          <a:sy n="100" d="100"/>
        </p:scale>
        <p:origin x="-1469" y="-58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7A50E-FFC3-46B0-A3F6-3F478E0F1DD8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20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A1F1B-55E7-4CEA-BC0A-3C967B901C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38325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7563" y="746125"/>
            <a:ext cx="263207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A1F1B-55E7-4CEA-BC0A-3C967B901CC1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865406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4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www.aeria-tohno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30192" y="-16788"/>
            <a:ext cx="7575539" cy="2411160"/>
          </a:xfrm>
          <a:pattFill prst="pct40">
            <a:fgClr>
              <a:srgbClr val="F985BF"/>
            </a:fgClr>
            <a:bgClr>
              <a:schemeClr val="bg1"/>
            </a:bgClr>
          </a:pattFill>
          <a:effectLst>
            <a:glow rad="228600">
              <a:schemeClr val="bg1"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ts val="1000"/>
              </a:lnSpc>
            </a:pPr>
            <a:r>
              <a:rPr lang="en-US" altLang="ja-JP" sz="3500" dirty="0" smtClean="0"/>
              <a:t/>
            </a:r>
            <a:br>
              <a:rPr lang="en-US" altLang="ja-JP" sz="3500" dirty="0" smtClean="0"/>
            </a:br>
            <a:r>
              <a:rPr lang="en-US" altLang="ja-JP" sz="3500" dirty="0" smtClean="0"/>
              <a:t/>
            </a:r>
            <a:br>
              <a:rPr lang="en-US" altLang="ja-JP" sz="3500" dirty="0" smtClean="0"/>
            </a:br>
            <a:r>
              <a:rPr lang="en-US" altLang="ja-JP" sz="3500" dirty="0" smtClean="0"/>
              <a:t>2013</a:t>
            </a:r>
            <a:r>
              <a:rPr lang="ja-JP" altLang="en-US" sz="3500" dirty="0" smtClean="0"/>
              <a:t>年　あえ</a:t>
            </a:r>
            <a:r>
              <a:rPr lang="ja-JP" altLang="en-US" sz="3500" dirty="0" err="1" smtClean="0"/>
              <a:t>りあ</a:t>
            </a:r>
            <a:r>
              <a:rPr lang="ja-JP" altLang="en-US" sz="3500" dirty="0" smtClean="0"/>
              <a:t>遠野</a:t>
            </a:r>
            <a:r>
              <a:rPr lang="en-US" altLang="ja-JP" sz="3500" dirty="0" smtClean="0"/>
              <a:t/>
            </a:r>
            <a:br>
              <a:rPr lang="en-US" altLang="ja-JP" sz="3500" dirty="0" smtClean="0"/>
            </a:br>
            <a:r>
              <a:rPr lang="en-US" altLang="ja-JP" sz="3500" dirty="0" smtClean="0"/>
              <a:t/>
            </a:r>
            <a:br>
              <a:rPr lang="en-US" altLang="ja-JP" sz="3500" dirty="0" smtClean="0"/>
            </a:br>
            <a:r>
              <a:rPr lang="en-US" altLang="ja-JP" sz="3500" dirty="0" smtClean="0"/>
              <a:t/>
            </a:r>
            <a:br>
              <a:rPr lang="en-US" altLang="ja-JP" sz="3500" dirty="0" smtClean="0"/>
            </a:br>
            <a:r>
              <a:rPr lang="en-US" altLang="ja-JP" sz="3500" dirty="0" smtClean="0"/>
              <a:t/>
            </a:r>
            <a:br>
              <a:rPr lang="en-US" altLang="ja-JP" sz="3500" dirty="0" smtClean="0"/>
            </a:br>
            <a:r>
              <a:rPr lang="en-US" altLang="ja-JP" sz="3500" dirty="0" smtClean="0"/>
              <a:t/>
            </a:r>
            <a:br>
              <a:rPr lang="en-US" altLang="ja-JP" sz="3500" dirty="0" smtClean="0"/>
            </a:br>
            <a:r>
              <a:rPr lang="ja-JP" altLang="en-US" sz="4900" i="1" dirty="0" smtClean="0">
                <a:ln>
                  <a:solidFill>
                    <a:srgbClr val="0070C0"/>
                  </a:solidFill>
                </a:ln>
                <a:ea typeface="ＤＦ特太ゴシック体" pitchFamily="1" charset="-128"/>
              </a:rPr>
              <a:t>サマーブライダルフェア</a:t>
            </a:r>
            <a:r>
              <a:rPr lang="en-US" altLang="ja-JP" sz="4900" i="1" dirty="0" smtClean="0">
                <a:ln>
                  <a:solidFill>
                    <a:srgbClr val="0070C0"/>
                  </a:solidFill>
                </a:ln>
                <a:ea typeface="ＤＦ特太ゴシック体" pitchFamily="1" charset="-128"/>
              </a:rPr>
              <a:t/>
            </a:r>
            <a:br>
              <a:rPr lang="en-US" altLang="ja-JP" sz="4900" i="1" dirty="0" smtClean="0">
                <a:ln>
                  <a:solidFill>
                    <a:srgbClr val="0070C0"/>
                  </a:solidFill>
                </a:ln>
                <a:ea typeface="ＤＦ特太ゴシック体" pitchFamily="1" charset="-128"/>
              </a:rPr>
            </a:br>
            <a:r>
              <a:rPr lang="en-US" altLang="ja-JP" sz="4900" i="1" dirty="0" smtClean="0">
                <a:ln>
                  <a:solidFill>
                    <a:srgbClr val="0070C0"/>
                  </a:solidFill>
                </a:ln>
                <a:ea typeface="ＤＦ特太ゴシック体" pitchFamily="1" charset="-128"/>
              </a:rPr>
              <a:t/>
            </a:r>
            <a:br>
              <a:rPr lang="en-US" altLang="ja-JP" sz="4900" i="1" dirty="0" smtClean="0">
                <a:ln>
                  <a:solidFill>
                    <a:srgbClr val="0070C0"/>
                  </a:solidFill>
                </a:ln>
                <a:ea typeface="ＤＦ特太ゴシック体" pitchFamily="1" charset="-128"/>
              </a:rPr>
            </a:br>
            <a:r>
              <a:rPr lang="en-US" altLang="ja-JP" sz="4900" i="1" dirty="0" smtClean="0">
                <a:ln>
                  <a:solidFill>
                    <a:srgbClr val="0070C0"/>
                  </a:solidFill>
                </a:ln>
                <a:ea typeface="ＤＦ特太ゴシック体" pitchFamily="1" charset="-128"/>
              </a:rPr>
              <a:t/>
            </a:r>
            <a:br>
              <a:rPr lang="en-US" altLang="ja-JP" sz="4900" i="1" dirty="0" smtClean="0">
                <a:ln>
                  <a:solidFill>
                    <a:srgbClr val="0070C0"/>
                  </a:solidFill>
                </a:ln>
                <a:ea typeface="ＤＦ特太ゴシック体" pitchFamily="1" charset="-128"/>
              </a:rPr>
            </a:br>
            <a:r>
              <a:rPr lang="en-US" altLang="ja-JP" sz="4400" i="1" dirty="0" smtClean="0"/>
              <a:t/>
            </a:r>
            <a:br>
              <a:rPr lang="en-US" altLang="ja-JP" sz="4400" i="1" dirty="0" smtClean="0"/>
            </a:br>
            <a:r>
              <a:rPr lang="en-US" altLang="ja-JP" sz="4400" i="1" dirty="0" smtClean="0"/>
              <a:t/>
            </a:r>
            <a:br>
              <a:rPr lang="en-US" altLang="ja-JP" sz="4400" i="1" dirty="0" smtClean="0"/>
            </a:br>
            <a:r>
              <a:rPr lang="en-US" altLang="ja-JP" sz="44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8</a:t>
            </a:r>
            <a:r>
              <a:rPr lang="ja-JP" altLang="en-US" sz="27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月</a:t>
            </a:r>
            <a:r>
              <a:rPr lang="en-US" altLang="ja-JP" sz="44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11</a:t>
            </a:r>
            <a:r>
              <a:rPr lang="ja-JP" altLang="en-US" sz="27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日</a:t>
            </a:r>
            <a:r>
              <a:rPr lang="en-US" altLang="ja-JP" sz="31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(</a:t>
            </a:r>
            <a:r>
              <a:rPr lang="ja-JP" altLang="en-US" sz="31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日</a:t>
            </a:r>
            <a:r>
              <a:rPr lang="en-US" altLang="ja-JP" sz="31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) </a:t>
            </a:r>
            <a:r>
              <a:rPr lang="ja-JP" altLang="en-US" sz="27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午前</a:t>
            </a:r>
            <a:r>
              <a:rPr lang="en-US" altLang="ja-JP" sz="40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10:30</a:t>
            </a:r>
            <a:r>
              <a:rPr lang="ja-JP" altLang="en-US" sz="35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～</a:t>
            </a:r>
            <a:r>
              <a:rPr lang="ja-JP" altLang="en-US" sz="27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午後</a:t>
            </a:r>
            <a:r>
              <a:rPr lang="en-US" altLang="ja-JP" sz="40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3:00</a:t>
            </a:r>
            <a:r>
              <a:rPr lang="ja-JP" altLang="en-US" sz="27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ま</a:t>
            </a:r>
            <a:r>
              <a:rPr lang="ja-JP" altLang="en-US" sz="27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>で</a:t>
            </a:r>
            <a:r>
              <a:rPr lang="en-US" altLang="ja-JP" sz="27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lang="en-US" altLang="ja-JP" sz="27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</a:br>
            <a:r>
              <a:rPr lang="en-US" altLang="ja-JP" sz="27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lang="en-US" altLang="ja-JP" sz="27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</a:br>
            <a:r>
              <a:rPr lang="en-US" altLang="ja-JP" sz="44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  <a:t/>
            </a:r>
            <a:br>
              <a:rPr lang="en-US" altLang="ja-JP" sz="4400" i="1" dirty="0" smtClean="0">
                <a:ln>
                  <a:solidFill>
                    <a:srgbClr val="0070C0"/>
                  </a:solidFill>
                </a:ln>
                <a:latin typeface="AR P丸ゴシック体E" pitchFamily="50" charset="-128"/>
                <a:ea typeface="AR P丸ゴシック体E" pitchFamily="50" charset="-128"/>
              </a:rPr>
            </a:br>
            <a:r>
              <a:rPr lang="ja-JP" altLang="en-US" sz="2000" i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最愛</a:t>
            </a:r>
            <a:r>
              <a:rPr lang="ja-JP" altLang="en-US" sz="2000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のパートナーを見つけたお二人の特別な</a:t>
            </a:r>
            <a:r>
              <a:rPr lang="ja-JP" altLang="en-US" sz="2000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１日</a:t>
            </a:r>
            <a:r>
              <a:rPr lang="en-US" altLang="ja-JP" sz="2000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/>
            </a:r>
            <a:br>
              <a:rPr lang="en-US" altLang="ja-JP" sz="2000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ja-JP" altLang="en-US" sz="2000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　　</a:t>
            </a:r>
            <a:r>
              <a:rPr lang="en-US" altLang="ja-JP" sz="2000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/>
            </a:r>
            <a:br>
              <a:rPr lang="en-US" altLang="ja-JP" sz="2000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</a:br>
            <a:r>
              <a:rPr lang="ja-JP" altLang="en-US" sz="2000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心をこめてお手伝い致します</a:t>
            </a:r>
            <a:endParaRPr lang="ja-JP" altLang="en-US" sz="2000" i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90" y="9932871"/>
            <a:ext cx="1683291" cy="59167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716436" y="9855140"/>
            <a:ext cx="5532850" cy="1023872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200" dirty="0" smtClean="0"/>
              <a:t>　　</a:t>
            </a:r>
            <a:endParaRPr lang="en-US" altLang="ja-JP" sz="1200" dirty="0" smtClean="0"/>
          </a:p>
          <a:p>
            <a:r>
              <a:rPr lang="ja-JP" altLang="en-US" sz="1200" dirty="0" smtClean="0"/>
              <a:t>　　　　　　　</a:t>
            </a:r>
            <a:r>
              <a:rPr lang="ja-JP" altLang="en-US" sz="1300" dirty="0" smtClean="0"/>
              <a:t>　遠野市新町</a:t>
            </a:r>
            <a:r>
              <a:rPr lang="en-US" altLang="ja-JP" sz="1300" dirty="0" smtClean="0"/>
              <a:t>1-10</a:t>
            </a:r>
            <a:r>
              <a:rPr lang="ja-JP" altLang="en-US" sz="1300" dirty="0" smtClean="0"/>
              <a:t>　（博物館隣）　遠野駅から徒歩</a:t>
            </a:r>
            <a:r>
              <a:rPr lang="en-US" altLang="ja-JP" sz="1300" dirty="0" smtClean="0"/>
              <a:t>8</a:t>
            </a:r>
            <a:r>
              <a:rPr lang="ja-JP" altLang="en-US" sz="1300" dirty="0" smtClean="0"/>
              <a:t>分</a:t>
            </a:r>
            <a:endParaRPr lang="en-US" altLang="ja-JP" sz="1300" dirty="0" smtClean="0"/>
          </a:p>
          <a:p>
            <a:r>
              <a:rPr lang="ja-JP" altLang="en-US" sz="1200" dirty="0" smtClean="0"/>
              <a:t>　　　　　　　</a:t>
            </a:r>
            <a:r>
              <a:rPr lang="ja-JP" altLang="en-US" sz="1300" dirty="0" smtClean="0"/>
              <a:t>☎　</a:t>
            </a:r>
            <a:r>
              <a:rPr lang="en-US" altLang="ja-JP" sz="1300" dirty="0" smtClean="0"/>
              <a:t>0198-60-1703</a:t>
            </a:r>
            <a:r>
              <a:rPr lang="ja-JP" altLang="en-US" sz="1100" dirty="0" smtClean="0"/>
              <a:t>（予約サロン）</a:t>
            </a:r>
            <a:r>
              <a:rPr lang="ja-JP" altLang="en-US" sz="1200" dirty="0" smtClean="0"/>
              <a:t>　ホームページ　</a:t>
            </a:r>
            <a:r>
              <a:rPr lang="en-US" altLang="ja-JP" sz="1200" dirty="0" smtClean="0">
                <a:hlinkClick r:id="rId4"/>
              </a:rPr>
              <a:t>www.aeria-tohno.com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endParaRPr lang="ja-JP" altLang="en-US" sz="10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287" y="2440077"/>
            <a:ext cx="5459108" cy="75604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サブタイトル 2"/>
          <p:cNvSpPr txBox="1">
            <a:spLocks/>
          </p:cNvSpPr>
          <p:nvPr/>
        </p:nvSpPr>
        <p:spPr>
          <a:xfrm>
            <a:off x="446161" y="7744472"/>
            <a:ext cx="4390442" cy="2292650"/>
          </a:xfrm>
          <a:prstGeom prst="rect">
            <a:avLst/>
          </a:prstGeom>
          <a:gradFill>
            <a:gsLst>
              <a:gs pos="0">
                <a:schemeClr val="bg1"/>
              </a:gs>
              <a:gs pos="64999">
                <a:schemeClr val="bg1"/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effectLst>
            <a:outerShdw blurRad="40000" dist="20000" dir="5400000" rotWithShape="0">
              <a:srgbClr val="000000">
                <a:alpha val="38000"/>
              </a:srgbClr>
            </a:outerShdw>
            <a:softEdge rad="2413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9569" tIns="49785" rIns="99569" bIns="49785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300" dirty="0" smtClean="0">
              <a:solidFill>
                <a:schemeClr val="tx1"/>
              </a:solidFill>
            </a:endParaRPr>
          </a:p>
          <a:p>
            <a:r>
              <a:rPr lang="ja-JP" altLang="en-US" sz="2600" b="1" dirty="0" smtClean="0">
                <a:solidFill>
                  <a:srgbClr val="C00000"/>
                </a:solidFill>
              </a:rPr>
              <a:t>★今だけ成約</a:t>
            </a:r>
            <a:r>
              <a:rPr lang="en-US" altLang="ja-JP" sz="2600" b="1" dirty="0" smtClean="0">
                <a:solidFill>
                  <a:srgbClr val="C00000"/>
                </a:solidFill>
              </a:rPr>
              <a:t>5</a:t>
            </a:r>
            <a:r>
              <a:rPr lang="ja-JP" altLang="en-US" sz="2600" b="1" dirty="0" smtClean="0">
                <a:solidFill>
                  <a:srgbClr val="C00000"/>
                </a:solidFill>
              </a:rPr>
              <a:t>大特典★</a:t>
            </a:r>
            <a:endParaRPr lang="en-US" altLang="ja-JP" sz="2600" b="1" dirty="0" smtClean="0">
              <a:solidFill>
                <a:srgbClr val="C00000"/>
              </a:solidFill>
            </a:endParaRPr>
          </a:p>
          <a:p>
            <a:pPr algn="l"/>
            <a:r>
              <a:rPr lang="ja-JP" altLang="en-US" sz="1300" b="1" dirty="0" smtClean="0">
                <a:solidFill>
                  <a:srgbClr val="C00000"/>
                </a:solidFill>
              </a:rPr>
              <a:t>①選べる特典（</a:t>
            </a:r>
            <a:r>
              <a:rPr lang="en-US" altLang="ja-JP" sz="1300" b="1" dirty="0" smtClean="0">
                <a:solidFill>
                  <a:srgbClr val="C00000"/>
                </a:solidFill>
              </a:rPr>
              <a:t>52,500</a:t>
            </a:r>
            <a:r>
              <a:rPr lang="ja-JP" altLang="en-US" sz="1300" b="1" dirty="0" smtClean="0">
                <a:solidFill>
                  <a:srgbClr val="C00000"/>
                </a:solidFill>
              </a:rPr>
              <a:t>円相当）をプレゼント</a:t>
            </a:r>
            <a:r>
              <a:rPr lang="en-US" altLang="ja-JP" sz="1300" b="1" dirty="0" smtClean="0">
                <a:solidFill>
                  <a:srgbClr val="C00000"/>
                </a:solidFill>
              </a:rPr>
              <a:t>※1</a:t>
            </a:r>
          </a:p>
          <a:p>
            <a:pPr algn="l"/>
            <a:r>
              <a:rPr lang="ja-JP" altLang="en-US" sz="1100" b="1" dirty="0" smtClean="0">
                <a:solidFill>
                  <a:srgbClr val="C00000"/>
                </a:solidFill>
              </a:rPr>
              <a:t>（ｳｪﾃﾞｨﾝｸﾞ生ｹｰｷ・ﾊﾞﾙｰﾝ演出・ﾙﾐﾌｧﾝﾀｼﾞｱの中からひとつﾁｮｲｽ）</a:t>
            </a:r>
            <a:endParaRPr lang="en-US" altLang="ja-JP" sz="1100" b="1" dirty="0" smtClean="0">
              <a:solidFill>
                <a:srgbClr val="C00000"/>
              </a:solidFill>
            </a:endParaRPr>
          </a:p>
          <a:p>
            <a:pPr algn="l"/>
            <a:r>
              <a:rPr lang="ja-JP" altLang="en-US" sz="1300" b="1" dirty="0" smtClean="0">
                <a:solidFill>
                  <a:srgbClr val="C00000"/>
                </a:solidFill>
              </a:rPr>
              <a:t>②デラックスツインルーム宿泊・新郎新婦を披露宴当日ご招待</a:t>
            </a:r>
            <a:endParaRPr lang="en-US" altLang="ja-JP" sz="1300" b="1" dirty="0" smtClean="0">
              <a:solidFill>
                <a:srgbClr val="C00000"/>
              </a:solidFill>
            </a:endParaRPr>
          </a:p>
          <a:p>
            <a:pPr algn="l"/>
            <a:r>
              <a:rPr lang="ja-JP" altLang="en-US" sz="1300" b="1" dirty="0" smtClean="0">
                <a:solidFill>
                  <a:srgbClr val="C00000"/>
                </a:solidFill>
              </a:rPr>
              <a:t>③プレミアム会員証をプレゼント（レストラン・宿泊割引あり）</a:t>
            </a:r>
            <a:endParaRPr lang="en-US" altLang="ja-JP" sz="1300" b="1" dirty="0" smtClean="0">
              <a:solidFill>
                <a:srgbClr val="C00000"/>
              </a:solidFill>
            </a:endParaRPr>
          </a:p>
          <a:p>
            <a:pPr algn="l"/>
            <a:r>
              <a:rPr lang="ja-JP" altLang="en-US" sz="1300" b="1" dirty="0" smtClean="0">
                <a:solidFill>
                  <a:srgbClr val="C00000"/>
                </a:solidFill>
              </a:rPr>
              <a:t>④</a:t>
            </a:r>
            <a:r>
              <a:rPr lang="ja-JP" altLang="en-US" sz="1300" b="1" dirty="0">
                <a:solidFill>
                  <a:srgbClr val="C00000"/>
                </a:solidFill>
              </a:rPr>
              <a:t>出席</a:t>
            </a:r>
            <a:r>
              <a:rPr lang="ja-JP" altLang="en-US" sz="1300" b="1" dirty="0" smtClean="0">
                <a:solidFill>
                  <a:srgbClr val="C00000"/>
                </a:solidFill>
              </a:rPr>
              <a:t>者のご宿泊を特別優待価格にてご用意</a:t>
            </a:r>
            <a:endParaRPr lang="en-US" altLang="ja-JP" sz="1300" b="1" dirty="0" smtClean="0">
              <a:solidFill>
                <a:srgbClr val="C00000"/>
              </a:solidFill>
            </a:endParaRPr>
          </a:p>
          <a:p>
            <a:pPr algn="l"/>
            <a:r>
              <a:rPr lang="ja-JP" altLang="en-US" sz="1300" b="1" dirty="0" smtClean="0">
                <a:solidFill>
                  <a:srgbClr val="C00000"/>
                </a:solidFill>
              </a:rPr>
              <a:t>⑤市内バス送迎無料サービス</a:t>
            </a:r>
            <a:endParaRPr lang="en-US" altLang="ja-JP" sz="1300" b="1" dirty="0" smtClean="0">
              <a:solidFill>
                <a:srgbClr val="C00000"/>
              </a:solidFill>
            </a:endParaRPr>
          </a:p>
          <a:p>
            <a:pPr algn="l"/>
            <a:r>
              <a:rPr lang="en-US" altLang="ja-JP" sz="900" b="1" dirty="0" smtClean="0">
                <a:solidFill>
                  <a:srgbClr val="C00000"/>
                </a:solidFill>
              </a:rPr>
              <a:t>※1</a:t>
            </a:r>
            <a:r>
              <a:rPr lang="ja-JP" altLang="en-US" sz="900" b="1" dirty="0" smtClean="0">
                <a:solidFill>
                  <a:srgbClr val="C00000"/>
                </a:solidFill>
              </a:rPr>
              <a:t>　一部条件あり</a:t>
            </a:r>
            <a:endParaRPr lang="en-US" altLang="ja-JP" sz="900" b="1" dirty="0" smtClean="0">
              <a:solidFill>
                <a:srgbClr val="C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88743" y="2394372"/>
            <a:ext cx="2619941" cy="248324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CCFF"/>
            </a:solidFill>
          </a:ln>
          <a:effectLst>
            <a:softEdge rad="127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9569" tIns="49785" rIns="99569" bIns="49785" rtlCol="0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dirty="0" smtClean="0">
                <a:ln>
                  <a:solidFill>
                    <a:sysClr val="windowText" lastClr="000000"/>
                  </a:solidFill>
                </a:ln>
                <a:solidFill>
                  <a:srgbClr val="F985BF"/>
                </a:solidFill>
              </a:rPr>
              <a:t>　　</a:t>
            </a:r>
            <a:endParaRPr lang="en-US" altLang="ja-JP" dirty="0" smtClean="0">
              <a:ln>
                <a:solidFill>
                  <a:sysClr val="windowText" lastClr="000000"/>
                </a:solidFill>
              </a:ln>
              <a:solidFill>
                <a:srgbClr val="F985BF"/>
              </a:solidFill>
            </a:endParaRPr>
          </a:p>
          <a:p>
            <a:r>
              <a:rPr lang="ja-JP" altLang="en-US" dirty="0" smtClean="0">
                <a:ln>
                  <a:solidFill>
                    <a:sysClr val="windowText" lastClr="000000"/>
                  </a:solidFill>
                </a:ln>
                <a:solidFill>
                  <a:srgbClr val="F985BF"/>
                </a:solidFill>
              </a:rPr>
              <a:t>       ❤</a:t>
            </a:r>
            <a:r>
              <a:rPr lang="ja-JP" altLang="en-US" dirty="0" smtClean="0">
                <a:ln>
                  <a:solidFill>
                    <a:sysClr val="windowText" lastClr="000000"/>
                  </a:solidFill>
                </a:ln>
                <a:solidFill>
                  <a:srgbClr val="F985BF"/>
                </a:solidFill>
              </a:rPr>
              <a:t>御予約不要❤</a:t>
            </a:r>
            <a:endParaRPr lang="en-US" altLang="ja-JP" dirty="0" smtClean="0">
              <a:ln>
                <a:solidFill>
                  <a:sysClr val="windowText" lastClr="000000"/>
                </a:solidFill>
              </a:ln>
              <a:solidFill>
                <a:srgbClr val="F985BF"/>
              </a:solidFill>
            </a:endParaRPr>
          </a:p>
          <a:p>
            <a:r>
              <a:rPr lang="ja-JP" altLang="en-US" dirty="0" smtClean="0">
                <a:ln>
                  <a:solidFill>
                    <a:sysClr val="windowText" lastClr="000000"/>
                  </a:solidFill>
                </a:ln>
                <a:solidFill>
                  <a:srgbClr val="F985BF"/>
                </a:solidFill>
              </a:rPr>
              <a:t>もちろん入場無料です</a:t>
            </a:r>
            <a:endParaRPr lang="en-US" altLang="ja-JP" dirty="0">
              <a:ln>
                <a:solidFill>
                  <a:sysClr val="windowText" lastClr="000000"/>
                </a:solidFill>
              </a:ln>
              <a:solidFill>
                <a:srgbClr val="F985BF"/>
              </a:solidFill>
            </a:endParaRPr>
          </a:p>
          <a:p>
            <a:pPr>
              <a:lnSpc>
                <a:spcPts val="900"/>
              </a:lnSpc>
            </a:pPr>
            <a:endParaRPr lang="en-US" altLang="ja-JP" sz="1100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御披露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宴の日程がお決まりでなくても</a:t>
            </a:r>
            <a:endParaRPr lang="en-US" altLang="ja-JP" sz="1100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どうぞお気軽にご来館下さい</a:t>
            </a:r>
            <a:endParaRPr lang="en-US" altLang="ja-JP" sz="1100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少人数でのお披露目会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や結婚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報告会をかねて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の家族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のお食事会など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も承って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おります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！</a:t>
            </a:r>
            <a:endParaRPr lang="en-US" altLang="ja-JP" sz="11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1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披露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宴用ドレスから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和装披露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宴会場の装飾を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含め</a:t>
            </a:r>
            <a:r>
              <a:rPr lang="en-US" altLang="ja-JP" sz="11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,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ギフト品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や記念写真なども</a:t>
            </a:r>
            <a:r>
              <a:rPr lang="ja-JP" altLang="en-US" sz="11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展示致します</a:t>
            </a:r>
            <a:endParaRPr lang="en-US" altLang="ja-JP" sz="1100" dirty="0" smtClean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1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ea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314286" y="4902522"/>
            <a:ext cx="2037286" cy="1092250"/>
          </a:xfrm>
          <a:prstGeom prst="ellipse">
            <a:avLst/>
          </a:prstGeom>
          <a:solidFill>
            <a:srgbClr val="FFCCFF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お気軽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に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</a:rPr>
              <a:t>ご来館ください！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</a:rPr>
              <a:t>ご見学のお客様へ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</a:rPr>
              <a:t>冷たいお飲物などを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900" dirty="0" smtClean="0">
                <a:solidFill>
                  <a:schemeClr val="tx1"/>
                </a:solidFill>
              </a:rPr>
              <a:t>をご用意しております！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 algn="ctr"/>
            <a:endParaRPr lang="ja-JP" altLang="en-US" sz="900" dirty="0">
              <a:solidFill>
                <a:schemeClr val="tx1"/>
              </a:solidFill>
            </a:endParaRP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514" y="7163514"/>
            <a:ext cx="2381765" cy="2847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063" y="4802578"/>
            <a:ext cx="1828592" cy="2387130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5191130" y="6823603"/>
            <a:ext cx="1926916" cy="239042"/>
          </a:xfrm>
          <a:prstGeom prst="rect">
            <a:avLst/>
          </a:prstGeom>
          <a:solidFill>
            <a:schemeClr val="bg1"/>
          </a:solidFill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900" dirty="0" smtClean="0"/>
              <a:t>日ざしあふれるロビーチャペル式</a:t>
            </a:r>
            <a:endParaRPr lang="ja-JP" altLang="en-US" sz="9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47868" y="8645282"/>
            <a:ext cx="1032097" cy="20826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700" dirty="0" smtClean="0"/>
              <a:t>とおの物語の館</a:t>
            </a:r>
            <a:endParaRPr lang="en-US" altLang="ja-JP" sz="7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27259" y="8878477"/>
            <a:ext cx="555745" cy="208264"/>
          </a:xfrm>
          <a:prstGeom prst="rect">
            <a:avLst/>
          </a:prstGeom>
          <a:solidFill>
            <a:schemeClr val="bg1"/>
          </a:solidFill>
        </p:spPr>
        <p:txBody>
          <a:bodyPr wrap="square" lIns="99569" tIns="49785" rIns="99569" bIns="49785" rtlCol="0">
            <a:spAutoFit/>
          </a:bodyPr>
          <a:lstStyle/>
          <a:p>
            <a:endParaRPr lang="en-US" altLang="ja-JP" sz="7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68475" y="8178892"/>
            <a:ext cx="555745" cy="208264"/>
          </a:xfrm>
          <a:prstGeom prst="rect">
            <a:avLst/>
          </a:prstGeom>
          <a:solidFill>
            <a:schemeClr val="bg1"/>
          </a:solidFill>
        </p:spPr>
        <p:txBody>
          <a:bodyPr wrap="square" lIns="99569" tIns="49785" rIns="99569" bIns="49785" rtlCol="0">
            <a:spAutoFit/>
          </a:bodyPr>
          <a:lstStyle/>
          <a:p>
            <a:endParaRPr lang="en-US" altLang="ja-JP" sz="7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89082" y="8273237"/>
            <a:ext cx="863810" cy="182732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500" dirty="0" smtClean="0"/>
              <a:t>まちなかギャラリー</a:t>
            </a:r>
            <a:endParaRPr lang="en-US" altLang="ja-JP" sz="500" dirty="0" smtClean="0"/>
          </a:p>
        </p:txBody>
      </p:sp>
    </p:spTree>
    <p:extLst>
      <p:ext uri="{BB962C8B-B14F-4D97-AF65-F5344CB8AC3E}">
        <p14:creationId xmlns="" xmlns:p14="http://schemas.microsoft.com/office/powerpoint/2010/main" val="38177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104</Words>
  <Application>Microsoft Office PowerPoint</Application>
  <PresentationFormat>ユーザー設定</PresentationFormat>
  <Paragraphs>30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  2013年　あえりあ遠野     サマーブライダルフェア     8月11日(日) 午前10:30～午後3:00まで   最愛のパートナーを見つけたお二人の特別な１日 　　 心をこめてお手伝い致します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Administrator</cp:lastModifiedBy>
  <cp:revision>46</cp:revision>
  <cp:lastPrinted>2013-07-23T02:24:07Z</cp:lastPrinted>
  <dcterms:created xsi:type="dcterms:W3CDTF">2012-08-06T08:05:43Z</dcterms:created>
  <dcterms:modified xsi:type="dcterms:W3CDTF">2013-07-25T00:58:54Z</dcterms:modified>
</cp:coreProperties>
</file>